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12.jpg" ContentType="image/png"/>
  <Override PartName="/ppt/media/image14.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31"/>
  </p:notesMasterIdLst>
  <p:handoutMasterIdLst>
    <p:handoutMasterId r:id="rId32"/>
  </p:handoutMasterIdLst>
  <p:sldIdLst>
    <p:sldId id="256" r:id="rId2"/>
    <p:sldId id="257" r:id="rId3"/>
    <p:sldId id="258" r:id="rId4"/>
    <p:sldId id="347" r:id="rId5"/>
    <p:sldId id="348" r:id="rId6"/>
    <p:sldId id="349" r:id="rId7"/>
    <p:sldId id="262" r:id="rId8"/>
    <p:sldId id="353" r:id="rId9"/>
    <p:sldId id="263" r:id="rId10"/>
    <p:sldId id="294" r:id="rId11"/>
    <p:sldId id="283" r:id="rId12"/>
    <p:sldId id="284" r:id="rId13"/>
    <p:sldId id="295" r:id="rId14"/>
    <p:sldId id="350" r:id="rId15"/>
    <p:sldId id="354" r:id="rId16"/>
    <p:sldId id="304" r:id="rId17"/>
    <p:sldId id="351" r:id="rId18"/>
    <p:sldId id="307" r:id="rId19"/>
    <p:sldId id="311" r:id="rId20"/>
    <p:sldId id="313" r:id="rId21"/>
    <p:sldId id="315" r:id="rId22"/>
    <p:sldId id="322" r:id="rId23"/>
    <p:sldId id="324" r:id="rId24"/>
    <p:sldId id="352" r:id="rId25"/>
    <p:sldId id="327" r:id="rId26"/>
    <p:sldId id="343" r:id="rId27"/>
    <p:sldId id="344" r:id="rId28"/>
    <p:sldId id="345" r:id="rId29"/>
    <p:sldId id="34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3374D542-6E3E-455F-9BFB-B45891911720}">
          <p14:sldIdLst>
            <p14:sldId id="256"/>
            <p14:sldId id="257"/>
          </p14:sldIdLst>
        </p14:section>
        <p14:section name="Using Remix 3D to Search for Models" id="{6844172C-9703-4DC7-908A-C23538616A3C}">
          <p14:sldIdLst>
            <p14:sldId id="258"/>
            <p14:sldId id="347"/>
            <p14:sldId id="348"/>
            <p14:sldId id="349"/>
          </p14:sldIdLst>
        </p14:section>
        <p14:section name="Insert a 3D Model from a File" id="{66737F24-1C36-4DF4-A00F-927A3F1468AC}">
          <p14:sldIdLst/>
        </p14:section>
        <p14:section name="Position and Rotate Your 3D Model" id="{A08F0015-E7F5-4E26-BBAF-AEE4F9A16AD2}">
          <p14:sldIdLst>
            <p14:sldId id="262"/>
            <p14:sldId id="353"/>
            <p14:sldId id="263"/>
            <p14:sldId id="294"/>
            <p14:sldId id="283"/>
            <p14:sldId id="284"/>
          </p14:sldIdLst>
        </p14:section>
        <p14:section name="Animate Your 3D Model" id="{B62868DA-F525-4AC5-9E3E-39ECA0154BBD}">
          <p14:sldIdLst>
            <p14:sldId id="295"/>
            <p14:sldId id="350"/>
            <p14:sldId id="354"/>
            <p14:sldId id="304"/>
            <p14:sldId id="351"/>
            <p14:sldId id="307"/>
            <p14:sldId id="311"/>
            <p14:sldId id="313"/>
            <p14:sldId id="315"/>
            <p14:sldId id="322"/>
            <p14:sldId id="324"/>
            <p14:sldId id="352"/>
            <p14:sldId id="327"/>
            <p14:sldId id="343"/>
            <p14:sldId id="344"/>
            <p14:sldId id="345"/>
            <p14:sldId id="346"/>
          </p14:sldIdLst>
        </p14:section>
        <p14:section name="Learn More" id="{62756D7E-964E-493A-83A1-13BC0B6B5E4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44" autoAdjust="0"/>
    <p:restoredTop sz="94434" autoAdjust="0"/>
  </p:normalViewPr>
  <p:slideViewPr>
    <p:cSldViewPr snapToGrid="0">
      <p:cViewPr varScale="1">
        <p:scale>
          <a:sx n="69" d="100"/>
          <a:sy n="69" d="100"/>
        </p:scale>
        <p:origin x="816"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85AF9D6-274C-45EB-8618-6BCBF65BA5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EDF5803F-2E4E-44B6-8BE9-A8C3F6AD82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2B1934-5792-4C9C-9029-D6E9E55DD527}" type="datetimeFigureOut">
              <a:rPr lang="en-IN" smtClean="0"/>
              <a:t>26-04-2020</a:t>
            </a:fld>
            <a:endParaRPr lang="en-IN"/>
          </a:p>
        </p:txBody>
      </p:sp>
      <p:sp>
        <p:nvSpPr>
          <p:cNvPr id="4" name="Footer Placeholder 3">
            <a:extLst>
              <a:ext uri="{FF2B5EF4-FFF2-40B4-BE49-F238E27FC236}">
                <a16:creationId xmlns:a16="http://schemas.microsoft.com/office/drawing/2014/main" id="{CC2E7603-D68A-40FC-98CC-28F1C1B05A0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3D655B1-DFF2-4C30-AEF0-E9E4877D9D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C9B163-0E5E-4181-BCE3-90C2FD569B0C}" type="slidenum">
              <a:rPr lang="en-IN" smtClean="0"/>
              <a:t>‹#›</a:t>
            </a:fld>
            <a:endParaRPr lang="en-IN"/>
          </a:p>
        </p:txBody>
      </p:sp>
    </p:spTree>
    <p:extLst>
      <p:ext uri="{BB962C8B-B14F-4D97-AF65-F5344CB8AC3E}">
        <p14:creationId xmlns:p14="http://schemas.microsoft.com/office/powerpoint/2010/main" val="20154416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t>4/26/2020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t>‹#›</a:t>
            </a:fld>
            <a:endParaRPr lang="en-US" dirty="0"/>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A01C38D-F26D-4167-83EF-8774BC62D548}" type="slidenum">
              <a:rPr lang="en-US" smtClean="0"/>
              <a:t>2</a:t>
            </a:fld>
            <a:endParaRPr lang="en-US" dirty="0"/>
          </a:p>
        </p:txBody>
      </p:sp>
    </p:spTree>
    <p:extLst>
      <p:ext uri="{BB962C8B-B14F-4D97-AF65-F5344CB8AC3E}">
        <p14:creationId xmlns:p14="http://schemas.microsoft.com/office/powerpoint/2010/main" val="27642979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endParaRPr lang="en-US" dirty="0"/>
          </a:p>
        </p:txBody>
      </p:sp>
      <p:pic>
        <p:nvPicPr>
          <p:cNvPr id="8" name="Picture 7">
            <a:extLst>
              <a:ext uri="{FF2B5EF4-FFF2-40B4-BE49-F238E27FC236}">
                <a16:creationId xmlns:a16="http://schemas.microsoft.com/office/drawing/2014/main" id="{5274E620-B44E-41FF-8FA1-D955BD69C0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422114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34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46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44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69782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815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501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5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983132" cy="747763"/>
          </a:xfrm>
          <a:prstGeom prst="rect">
            <a:avLst/>
          </a:prstGeom>
        </p:spPr>
        <p:txBody>
          <a:bodyPr vert="horz" lIns="91440" tIns="45720" rIns="91440" bIns="45720" rtlCol="0" anchor="ctr" anchorCtr="0">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t>‹#›</a:t>
            </a:fld>
            <a:endParaRPr lang="en-US" dirty="0"/>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1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2" r:id="rId4"/>
    <p:sldLayoutId id="2147483660" r:id="rId5"/>
    <p:sldLayoutId id="2147483662" r:id="rId6"/>
    <p:sldLayoutId id="2147483661" r:id="rId7"/>
    <p:sldLayoutId id="2147483655" r:id="rId8"/>
  </p:sldLayoutIdLst>
  <p:hf hdr="0" ftr="0" dt="0"/>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F8D61-9318-4DC8-A868-2B1BFDD2B2C0}"/>
              </a:ext>
            </a:extLst>
          </p:cNvPr>
          <p:cNvSpPr>
            <a:spLocks noGrp="1"/>
          </p:cNvSpPr>
          <p:nvPr>
            <p:ph type="ctrTitle"/>
          </p:nvPr>
        </p:nvSpPr>
        <p:spPr>
          <a:xfrm>
            <a:off x="1736035" y="1806928"/>
            <a:ext cx="9144000" cy="1105007"/>
          </a:xfrm>
        </p:spPr>
        <p:txBody>
          <a:bodyPr/>
          <a:lstStyle/>
          <a:p>
            <a:r>
              <a:rPr lang="en-US" dirty="0">
                <a:latin typeface="Times New Roman" panose="02020603050405020304" pitchFamily="18" charset="0"/>
                <a:cs typeface="Times New Roman" panose="02020603050405020304" pitchFamily="18" charset="0"/>
              </a:rPr>
              <a:t>Fake Colorized Image Detection</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C322DE6-C2BE-4B53-BC28-C43EBD0052AA}"/>
              </a:ext>
            </a:extLst>
          </p:cNvPr>
          <p:cNvSpPr>
            <a:spLocks noGrp="1"/>
          </p:cNvSpPr>
          <p:nvPr>
            <p:ph type="subTitle" idx="1"/>
          </p:nvPr>
        </p:nvSpPr>
        <p:spPr>
          <a:xfrm>
            <a:off x="649356" y="4613528"/>
            <a:ext cx="3816626" cy="1287675"/>
          </a:xfrm>
        </p:spPr>
        <p:txBody>
          <a:bodyPr/>
          <a:lstStyle/>
          <a:p>
            <a:pPr algn="just"/>
            <a:r>
              <a:rPr lang="en-US" b="1" dirty="0">
                <a:latin typeface="Times New Roman" panose="02020603050405020304" pitchFamily="18" charset="0"/>
                <a:cs typeface="Times New Roman" panose="02020603050405020304" pitchFamily="18" charset="0"/>
              </a:rPr>
              <a:t>Under the guidance,</a:t>
            </a:r>
          </a:p>
          <a:p>
            <a:r>
              <a:rPr lang="en-US" b="1" dirty="0" err="1" smtClean="0">
                <a:latin typeface="Times New Roman" panose="02020603050405020304" pitchFamily="18" charset="0"/>
                <a:cs typeface="Times New Roman" panose="02020603050405020304" pitchFamily="18" charset="0"/>
              </a:rPr>
              <a:t>Dr.Mohideen</a:t>
            </a:r>
            <a:r>
              <a:rPr lang="en-US" b="1" dirty="0" smtClean="0">
                <a:latin typeface="Times New Roman" panose="02020603050405020304" pitchFamily="18" charset="0"/>
                <a:cs typeface="Times New Roman" panose="02020603050405020304" pitchFamily="18" charset="0"/>
              </a:rPr>
              <a:t> S </a:t>
            </a:r>
            <a:r>
              <a:rPr lang="en-US" b="1" dirty="0" err="1" smtClean="0">
                <a:latin typeface="Times New Roman" panose="02020603050405020304" pitchFamily="18" charset="0"/>
                <a:cs typeface="Times New Roman" panose="02020603050405020304" pitchFamily="18" charset="0"/>
              </a:rPr>
              <a:t>Badhusha</a:t>
            </a:r>
            <a:r>
              <a:rPr lang="en-US" b="1" dirty="0" smtClean="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DEPT of CSE</a:t>
            </a:r>
            <a:endParaRPr lang="en-US" b="1" dirty="0">
              <a:latin typeface="Times New Roman" panose="02020603050405020304" pitchFamily="18" charset="0"/>
              <a:cs typeface="Times New Roman" panose="02020603050405020304" pitchFamily="18" charset="0"/>
            </a:endParaRPr>
          </a:p>
        </p:txBody>
      </p:sp>
      <p:sp>
        <p:nvSpPr>
          <p:cNvPr id="4" name="Subtitle 2">
            <a:extLst>
              <a:ext uri="{FF2B5EF4-FFF2-40B4-BE49-F238E27FC236}">
                <a16:creationId xmlns:a16="http://schemas.microsoft.com/office/drawing/2014/main" id="{0FE0F52F-ADF1-4011-A51B-92383D0AB7F8}"/>
              </a:ext>
            </a:extLst>
          </p:cNvPr>
          <p:cNvSpPr txBox="1">
            <a:spLocks/>
          </p:cNvSpPr>
          <p:nvPr/>
        </p:nvSpPr>
        <p:spPr>
          <a:xfrm>
            <a:off x="8852452" y="4334654"/>
            <a:ext cx="2464905" cy="1845421"/>
          </a:xfrm>
          <a:prstGeom prst="rect">
            <a:avLst/>
          </a:prstGeom>
        </p:spPr>
        <p:txBody>
          <a:bodyPr>
            <a:no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b="1" dirty="0">
                <a:latin typeface="Times New Roman" panose="02020603050405020304" pitchFamily="18" charset="0"/>
                <a:cs typeface="Times New Roman" panose="02020603050405020304" pitchFamily="18" charset="0"/>
              </a:rPr>
              <a:t>Presented by,</a:t>
            </a:r>
          </a:p>
          <a:p>
            <a:pPr>
              <a:lnSpc>
                <a:spcPct val="100000"/>
              </a:lnSpc>
            </a:pPr>
            <a:r>
              <a:rPr lang="en-US" sz="2200" b="1" dirty="0" smtClean="0">
                <a:latin typeface="Times New Roman" panose="02020603050405020304" pitchFamily="18" charset="0"/>
                <a:cs typeface="Times New Roman" panose="02020603050405020304" pitchFamily="18" charset="0"/>
              </a:rPr>
              <a:t>Jyothi Lakshmi</a:t>
            </a:r>
            <a:endParaRPr lang="en-US" sz="2200" b="1" dirty="0">
              <a:latin typeface="Times New Roman" panose="02020603050405020304" pitchFamily="18" charset="0"/>
              <a:cs typeface="Times New Roman" panose="02020603050405020304" pitchFamily="18" charset="0"/>
            </a:endParaRPr>
          </a:p>
          <a:p>
            <a:pPr algn="just">
              <a:lnSpc>
                <a:spcPct val="100000"/>
              </a:lnSpc>
            </a:pPr>
            <a:r>
              <a:rPr lang="en-US" sz="2200" b="1" dirty="0" smtClean="0">
                <a:latin typeface="Times New Roman" panose="02020603050405020304" pitchFamily="18" charset="0"/>
                <a:cs typeface="Times New Roman" panose="02020603050405020304" pitchFamily="18" charset="0"/>
              </a:rPr>
              <a:t>4AL16CS129</a:t>
            </a:r>
            <a:endParaRPr lang="en-US" sz="2200" b="1" dirty="0">
              <a:latin typeface="Times New Roman" panose="02020603050405020304" pitchFamily="18" charset="0"/>
              <a:cs typeface="Times New Roman" panose="02020603050405020304" pitchFamily="18" charset="0"/>
            </a:endParaRPr>
          </a:p>
          <a:p>
            <a:r>
              <a:rPr lang="en-US" sz="2200" b="1" dirty="0" smtClean="0">
                <a:latin typeface="Times New Roman" panose="02020603050405020304" pitchFamily="18" charset="0"/>
                <a:cs typeface="Times New Roman" panose="02020603050405020304" pitchFamily="18" charset="0"/>
              </a:rPr>
              <a:t>CSE, 8</a:t>
            </a:r>
            <a:r>
              <a:rPr lang="en-US" sz="2200" b="1" baseline="30000" dirty="0" smtClean="0">
                <a:latin typeface="Times New Roman" panose="02020603050405020304" pitchFamily="18" charset="0"/>
                <a:cs typeface="Times New Roman" panose="02020603050405020304" pitchFamily="18" charset="0"/>
              </a:rPr>
              <a:t>th</a:t>
            </a:r>
            <a:r>
              <a:rPr lang="en-US" sz="2200" b="1" dirty="0" smtClean="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sem</a:t>
            </a:r>
          </a:p>
        </p:txBody>
      </p:sp>
    </p:spTree>
    <p:extLst>
      <p:ext uri="{BB962C8B-B14F-4D97-AF65-F5344CB8AC3E}">
        <p14:creationId xmlns:p14="http://schemas.microsoft.com/office/powerpoint/2010/main" val="29975803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D681F0-8C53-442C-9FAF-70CEC7558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21" y="2298700"/>
            <a:ext cx="6936472" cy="3021092"/>
          </a:xfrm>
          <a:prstGeom prst="rect">
            <a:avLst/>
          </a:prstGeom>
        </p:spPr>
      </p:pic>
      <p:pic>
        <p:nvPicPr>
          <p:cNvPr id="9" name="Picture 8">
            <a:extLst>
              <a:ext uri="{FF2B5EF4-FFF2-40B4-BE49-F238E27FC236}">
                <a16:creationId xmlns:a16="http://schemas.microsoft.com/office/drawing/2014/main" id="{DDF39EF2-C585-4E2D-829E-7463CB41CF1C}"/>
              </a:ext>
            </a:extLst>
          </p:cNvPr>
          <p:cNvPicPr>
            <a:picLocks noChangeAspect="1"/>
          </p:cNvPicPr>
          <p:nvPr/>
        </p:nvPicPr>
        <p:blipFill rotWithShape="1">
          <a:blip r:embed="rId3">
            <a:extLst>
              <a:ext uri="{28A0092B-C50C-407E-A947-70E740481C1C}">
                <a14:useLocalDpi xmlns:a14="http://schemas.microsoft.com/office/drawing/2010/main" val="0"/>
              </a:ext>
            </a:extLst>
          </a:blip>
          <a:srcRect l="11167" t="16490" r="6697" b="337"/>
          <a:stretch/>
        </p:blipFill>
        <p:spPr>
          <a:xfrm>
            <a:off x="7556500" y="1496732"/>
            <a:ext cx="4018579" cy="4469645"/>
          </a:xfrm>
          <a:prstGeom prst="rect">
            <a:avLst/>
          </a:prstGeom>
        </p:spPr>
      </p:pic>
      <p:sp>
        <p:nvSpPr>
          <p:cNvPr id="2" name="TextBox 1">
            <a:extLst>
              <a:ext uri="{FF2B5EF4-FFF2-40B4-BE49-F238E27FC236}">
                <a16:creationId xmlns:a16="http://schemas.microsoft.com/office/drawing/2014/main" id="{200E2960-0E8F-4D15-BCC6-9F891152175B}"/>
              </a:ext>
            </a:extLst>
          </p:cNvPr>
          <p:cNvSpPr txBox="1"/>
          <p:nvPr/>
        </p:nvSpPr>
        <p:spPr>
          <a:xfrm>
            <a:off x="10714892" y="711993"/>
            <a:ext cx="1477108" cy="357051"/>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400" dirty="0" smtClean="0">
                <a:solidFill>
                  <a:prstClr val="black">
                    <a:lumMod val="75000"/>
                    <a:lumOff val="25000"/>
                  </a:prstClr>
                </a:solidFill>
                <a:latin typeface="Times New Roman" panose="02020603050405020304" pitchFamily="18" charset="0"/>
                <a:cs typeface="Times New Roman" panose="02020603050405020304" pitchFamily="18" charset="0"/>
              </a:rPr>
              <a:t>10</a:t>
            </a:r>
            <a:endParaRPr lang="en-IN" sz="2400" dirty="0">
              <a:solidFill>
                <a:prstClr val="black">
                  <a:lumMod val="75000"/>
                  <a:lumOff val="25000"/>
                </a:prst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74389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C5D701-347A-46DE-9787-84D146EE9D62}"/>
              </a:ext>
            </a:extLst>
          </p:cNvPr>
          <p:cNvSpPr txBox="1"/>
          <p:nvPr/>
        </p:nvSpPr>
        <p:spPr>
          <a:xfrm>
            <a:off x="569843" y="1431235"/>
            <a:ext cx="10813774" cy="4996069"/>
          </a:xfrm>
          <a:prstGeom prst="rect">
            <a:avLst/>
          </a:prstGeom>
        </p:spPr>
        <p:txBody>
          <a:bodyPr vert="horz" wrap="square" lIns="91440" tIns="45720" rIns="91440" bIns="45720" rtlCol="0">
            <a:noAutofit/>
          </a:bodyPr>
          <a:lstStyle/>
          <a:p>
            <a:pPr marL="342900" indent="-342900" algn="just">
              <a:spcAft>
                <a:spcPts val="600"/>
              </a:spcAft>
              <a:buFont typeface="Wingdings" panose="05000000000000000000" pitchFamily="2" charset="2"/>
              <a:buChar char="§"/>
            </a:pPr>
            <a:r>
              <a:rPr lang="en-US" sz="2400" dirty="0">
                <a:solidFill>
                  <a:prstClr val="black">
                    <a:lumMod val="75000"/>
                    <a:lumOff val="25000"/>
                  </a:prstClr>
                </a:solidFill>
                <a:latin typeface="Times New Roman" panose="02020603050405020304" pitchFamily="18" charset="0"/>
                <a:cs typeface="Times New Roman" panose="02020603050405020304" pitchFamily="18" charset="0"/>
              </a:rPr>
              <a:t>P</a:t>
            </a:r>
            <a:r>
              <a:rPr lang="en-US" sz="2400" dirty="0" smtClean="0">
                <a:solidFill>
                  <a:prstClr val="black">
                    <a:lumMod val="75000"/>
                    <a:lumOff val="25000"/>
                  </a:prstClr>
                </a:solidFill>
                <a:latin typeface="Times New Roman" panose="02020603050405020304" pitchFamily="18" charset="0"/>
                <a:cs typeface="Times New Roman" panose="02020603050405020304" pitchFamily="18" charset="0"/>
              </a:rPr>
              <a:t>assive image forgery detection approaches </a:t>
            </a:r>
            <a:r>
              <a:rPr lang="en-US" sz="2400" dirty="0" smtClean="0">
                <a:solidFill>
                  <a:srgbClr val="FF0000"/>
                </a:solidFill>
                <a:latin typeface="Times New Roman" panose="02020603050405020304" pitchFamily="18" charset="0"/>
                <a:cs typeface="Times New Roman" panose="02020603050405020304" pitchFamily="18" charset="0"/>
              </a:rPr>
              <a:t>detect the manipulations to the input images directly</a:t>
            </a:r>
            <a:r>
              <a:rPr lang="en-US" sz="2400" dirty="0" smtClean="0">
                <a:solidFill>
                  <a:prstClr val="black">
                    <a:lumMod val="75000"/>
                    <a:lumOff val="25000"/>
                  </a:prstClr>
                </a:solidFill>
                <a:latin typeface="Times New Roman" panose="02020603050405020304" pitchFamily="18" charset="0"/>
                <a:cs typeface="Times New Roman" panose="02020603050405020304" pitchFamily="18" charset="0"/>
              </a:rPr>
              <a:t>. </a:t>
            </a:r>
          </a:p>
          <a:p>
            <a:pPr marL="342900" indent="-342900" algn="just">
              <a:spcAft>
                <a:spcPts val="600"/>
              </a:spcAft>
              <a:buFont typeface="Wingdings" panose="05000000000000000000" pitchFamily="2" charset="2"/>
              <a:buChar char="§"/>
            </a:pPr>
            <a:endParaRPr lang="en-US" sz="2400" dirty="0">
              <a:solidFill>
                <a:prstClr val="black">
                  <a:lumMod val="75000"/>
                  <a:lumOff val="25000"/>
                </a:prstClr>
              </a:solidFill>
              <a:latin typeface="Times New Roman" panose="02020603050405020304" pitchFamily="18" charset="0"/>
              <a:cs typeface="Times New Roman" panose="02020603050405020304" pitchFamily="18" charset="0"/>
            </a:endParaRPr>
          </a:p>
          <a:p>
            <a:pPr marL="342900" indent="-342900" algn="just">
              <a:spcAft>
                <a:spcPts val="600"/>
              </a:spcAft>
              <a:buFont typeface="Wingdings" panose="05000000000000000000" pitchFamily="2" charset="2"/>
              <a:buChar char="§"/>
            </a:pPr>
            <a:r>
              <a:rPr lang="en-US" sz="2400" dirty="0" smtClean="0">
                <a:solidFill>
                  <a:srgbClr val="FF0000"/>
                </a:solidFill>
                <a:latin typeface="Times New Roman" panose="02020603050405020304" pitchFamily="18" charset="0"/>
                <a:cs typeface="Times New Roman" panose="02020603050405020304" pitchFamily="18" charset="0"/>
              </a:rPr>
              <a:t>No </a:t>
            </a:r>
            <a:r>
              <a:rPr lang="en-US" sz="2400" dirty="0">
                <a:solidFill>
                  <a:srgbClr val="FF0000"/>
                </a:solidFill>
                <a:latin typeface="Times New Roman" panose="02020603050405020304" pitchFamily="18" charset="0"/>
                <a:cs typeface="Times New Roman" panose="02020603050405020304" pitchFamily="18" charset="0"/>
              </a:rPr>
              <a:t>forensic technique has yet been invented to identify whether an image is colorized. </a:t>
            </a:r>
          </a:p>
          <a:p>
            <a:pPr marL="342900" indent="-342900" algn="just">
              <a:spcAft>
                <a:spcPts val="600"/>
              </a:spcAft>
              <a:buFont typeface="Wingdings" panose="05000000000000000000" pitchFamily="2" charset="2"/>
              <a:buChar char="§"/>
            </a:pPr>
            <a:endParaRPr lang="en-US" sz="2400" dirty="0">
              <a:solidFill>
                <a:srgbClr val="FF0000"/>
              </a:solidFill>
              <a:latin typeface="Times New Roman" panose="02020603050405020304" pitchFamily="18" charset="0"/>
              <a:cs typeface="Times New Roman" panose="02020603050405020304" pitchFamily="18" charset="0"/>
            </a:endParaRPr>
          </a:p>
          <a:p>
            <a:pPr marL="342900" indent="-342900" algn="just">
              <a:spcAft>
                <a:spcPts val="600"/>
              </a:spcAf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If these images are examined by humans, </a:t>
            </a:r>
            <a:r>
              <a:rPr lang="en-US" sz="2400" dirty="0">
                <a:solidFill>
                  <a:srgbClr val="FF0000"/>
                </a:solidFill>
                <a:latin typeface="Times New Roman" panose="02020603050405020304" pitchFamily="18" charset="0"/>
                <a:cs typeface="Times New Roman" panose="02020603050405020304" pitchFamily="18" charset="0"/>
              </a:rPr>
              <a:t>the cost increases </a:t>
            </a:r>
            <a:r>
              <a:rPr lang="en-US" sz="2400" dirty="0">
                <a:latin typeface="Times New Roman" panose="02020603050405020304" pitchFamily="18" charset="0"/>
                <a:cs typeface="Times New Roman" panose="02020603050405020304" pitchFamily="18" charset="0"/>
              </a:rPr>
              <a:t>drastically as the number of to-be-examined images increases</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Obviously, </a:t>
            </a:r>
            <a:r>
              <a:rPr lang="en-US" sz="2400" dirty="0">
                <a:solidFill>
                  <a:srgbClr val="FF0000"/>
                </a:solidFill>
                <a:latin typeface="Times New Roman" panose="02020603050405020304" pitchFamily="18" charset="0"/>
                <a:cs typeface="Times New Roman" panose="02020603050405020304" pitchFamily="18" charset="0"/>
              </a:rPr>
              <a:t>detection via human eyes is insufﬁcient for the big data era</a:t>
            </a:r>
            <a:r>
              <a:rPr lang="en-US" sz="2400" dirty="0" smtClean="0">
                <a:latin typeface="Times New Roman" panose="02020603050405020304" pitchFamily="18" charset="0"/>
                <a:cs typeface="Times New Roman" panose="02020603050405020304" pitchFamily="18" charset="0"/>
              </a:rPr>
              <a:t>.</a:t>
            </a:r>
          </a:p>
          <a:p>
            <a:pPr marL="342900" indent="-342900" algn="just">
              <a:spcAft>
                <a:spcPts val="600"/>
              </a:spcAf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342900" indent="-342900" algn="just">
              <a:spcAft>
                <a:spcPts val="600"/>
              </a:spcAft>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Fake colorized images are visually indistinguishable, if no ground-truth images exist for comparison.</a:t>
            </a:r>
          </a:p>
          <a:p>
            <a:pPr marL="342900" indent="-342900" algn="just">
              <a:spcAft>
                <a:spcPts val="600"/>
              </a:spcAft>
              <a:buFont typeface="Wingdings" panose="05000000000000000000" pitchFamily="2" charset="2"/>
              <a:buChar char="§"/>
            </a:pPr>
            <a:endParaRPr lang="en-US" sz="2400" dirty="0">
              <a:solidFill>
                <a:srgbClr val="FF0000"/>
              </a:solidFill>
              <a:latin typeface="Times New Roman" panose="02020603050405020304" pitchFamily="18" charset="0"/>
              <a:cs typeface="Times New Roman" panose="02020603050405020304" pitchFamily="18" charset="0"/>
            </a:endParaRPr>
          </a:p>
          <a:p>
            <a:pPr marL="342900" indent="-342900" algn="just">
              <a:spcAft>
                <a:spcPts val="600"/>
              </a:spcAft>
              <a:buFont typeface="Wingdings" panose="05000000000000000000" pitchFamily="2" charset="2"/>
              <a:buChar char="§"/>
            </a:pPr>
            <a:endParaRPr lang="en-US" sz="2400" dirty="0">
              <a:solidFill>
                <a:srgbClr val="FF0000"/>
              </a:solidFill>
              <a:latin typeface="Times New Roman" panose="02020603050405020304" pitchFamily="18" charset="0"/>
              <a:cs typeface="Times New Roman" panose="02020603050405020304" pitchFamily="18" charset="0"/>
            </a:endParaRPr>
          </a:p>
          <a:p>
            <a:pPr marL="342900" indent="-342900" algn="just">
              <a:spcAft>
                <a:spcPts val="600"/>
              </a:spcAft>
              <a:buFont typeface="Wingdings" panose="05000000000000000000" pitchFamily="2" charset="2"/>
              <a:buChar char="§"/>
            </a:pPr>
            <a:endParaRPr lang="en-US" sz="2400" dirty="0">
              <a:solidFill>
                <a:srgbClr val="FF0000"/>
              </a:solidFill>
              <a:latin typeface="Times New Roman" panose="02020603050405020304" pitchFamily="18" charset="0"/>
              <a:cs typeface="Times New Roman" panose="02020603050405020304" pitchFamily="18" charset="0"/>
            </a:endParaRPr>
          </a:p>
          <a:p>
            <a:pPr marL="342900" indent="-342900" algn="just">
              <a:spcAft>
                <a:spcPts val="600"/>
              </a:spcAft>
              <a:buFont typeface="Wingdings" panose="05000000000000000000" pitchFamily="2" charset="2"/>
              <a:buChar char="§"/>
            </a:pPr>
            <a:endParaRPr lang="en-US" sz="2400" dirty="0">
              <a:solidFill>
                <a:srgbClr val="FF0000"/>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82C15B7C-32B0-45FE-AC34-DC41AA8CFB83}"/>
              </a:ext>
            </a:extLst>
          </p:cNvPr>
          <p:cNvSpPr txBox="1"/>
          <p:nvPr/>
        </p:nvSpPr>
        <p:spPr>
          <a:xfrm>
            <a:off x="10717692" y="727741"/>
            <a:ext cx="984738" cy="464234"/>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400" dirty="0" smtClean="0">
                <a:solidFill>
                  <a:prstClr val="black">
                    <a:lumMod val="75000"/>
                    <a:lumOff val="25000"/>
                  </a:prstClr>
                </a:solidFill>
                <a:latin typeface="Times New Roman" panose="02020603050405020304" pitchFamily="18" charset="0"/>
                <a:cs typeface="Times New Roman" panose="02020603050405020304" pitchFamily="18" charset="0"/>
              </a:rPr>
              <a:t>11</a:t>
            </a:r>
            <a:endParaRPr lang="en-IN" sz="2400" dirty="0">
              <a:solidFill>
                <a:prstClr val="black">
                  <a:lumMod val="75000"/>
                  <a:lumOff val="25000"/>
                </a:prst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3857153"/>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79273-460D-4267-BCD1-3E4AA6321E1D}"/>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3. OBJECTIVES</a:t>
            </a:r>
          </a:p>
        </p:txBody>
      </p:sp>
      <p:sp>
        <p:nvSpPr>
          <p:cNvPr id="3" name="TextBox 2">
            <a:extLst>
              <a:ext uri="{FF2B5EF4-FFF2-40B4-BE49-F238E27FC236}">
                <a16:creationId xmlns:a16="http://schemas.microsoft.com/office/drawing/2014/main" id="{A97595F1-800D-43F8-8634-612D07236EC5}"/>
              </a:ext>
            </a:extLst>
          </p:cNvPr>
          <p:cNvSpPr txBox="1"/>
          <p:nvPr/>
        </p:nvSpPr>
        <p:spPr>
          <a:xfrm>
            <a:off x="604434" y="1537252"/>
            <a:ext cx="10983132" cy="4872120"/>
          </a:xfrm>
          <a:prstGeom prst="rect">
            <a:avLst/>
          </a:prstGeom>
        </p:spPr>
        <p:txBody>
          <a:bodyPr vert="horz" wrap="square" lIns="91440" tIns="45720" rIns="91440" bIns="45720" rtlCol="0">
            <a:noAutofit/>
          </a:bodyPr>
          <a:lstStyle/>
          <a:p>
            <a:pPr marL="342900" indent="-342900" algn="just">
              <a:spcAft>
                <a:spcPts val="600"/>
              </a:spcAf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It is observed </a:t>
            </a:r>
            <a:r>
              <a:rPr lang="en-US" sz="2400" dirty="0" smtClean="0">
                <a:latin typeface="Times New Roman" panose="02020603050405020304" pitchFamily="18" charset="0"/>
                <a:cs typeface="Times New Roman" panose="02020603050405020304" pitchFamily="18" charset="0"/>
              </a:rPr>
              <a:t>that, when compared colorized images with natural images, </a:t>
            </a:r>
            <a:r>
              <a:rPr lang="en-US" sz="2400" dirty="0">
                <a:latin typeface="Times New Roman" panose="02020603050405020304" pitchFamily="18" charset="0"/>
                <a:cs typeface="Times New Roman" panose="02020603050405020304" pitchFamily="18" charset="0"/>
              </a:rPr>
              <a:t>possess statistical differences for the</a:t>
            </a:r>
            <a:r>
              <a:rPr lang="en-US" sz="2400" dirty="0">
                <a:solidFill>
                  <a:srgbClr val="FF0000"/>
                </a:solidFill>
                <a:latin typeface="Times New Roman" panose="02020603050405020304" pitchFamily="18" charset="0"/>
                <a:cs typeface="Times New Roman" panose="02020603050405020304" pitchFamily="18" charset="0"/>
              </a:rPr>
              <a:t> hue</a:t>
            </a:r>
            <a:r>
              <a:rPr lang="en-US" sz="2400" dirty="0">
                <a:latin typeface="Times New Roman" panose="02020603050405020304" pitchFamily="18" charset="0"/>
                <a:cs typeface="Times New Roman" panose="02020603050405020304" pitchFamily="18" charset="0"/>
              </a:rPr>
              <a:t> and </a:t>
            </a:r>
            <a:r>
              <a:rPr lang="en-US" sz="2400" dirty="0">
                <a:solidFill>
                  <a:srgbClr val="FF0000"/>
                </a:solidFill>
                <a:latin typeface="Times New Roman" panose="02020603050405020304" pitchFamily="18" charset="0"/>
                <a:cs typeface="Times New Roman" panose="02020603050405020304" pitchFamily="18" charset="0"/>
              </a:rPr>
              <a:t>saturation channels</a:t>
            </a:r>
            <a:r>
              <a:rPr lang="en-US" sz="2400" dirty="0">
                <a:latin typeface="Times New Roman" panose="02020603050405020304" pitchFamily="18" charset="0"/>
                <a:cs typeface="Times New Roman" panose="02020603050405020304" pitchFamily="18" charset="0"/>
              </a:rPr>
              <a:t>.</a:t>
            </a:r>
          </a:p>
          <a:p>
            <a:pPr marL="342900" indent="-342900" algn="just">
              <a:spcAft>
                <a:spcPts val="600"/>
              </a:spcAf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342900" indent="-342900" algn="just">
              <a:spcAft>
                <a:spcPts val="600"/>
              </a:spcAf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Besides, It is also observed statistical inconsistencies in the dark and bright channels, because the colorization process </a:t>
            </a:r>
            <a:r>
              <a:rPr lang="en-US" sz="2400" dirty="0">
                <a:solidFill>
                  <a:srgbClr val="FF0000"/>
                </a:solidFill>
                <a:latin typeface="Times New Roman" panose="02020603050405020304" pitchFamily="18" charset="0"/>
                <a:cs typeface="Times New Roman" panose="02020603050405020304" pitchFamily="18" charset="0"/>
              </a:rPr>
              <a:t>will inevitably affect the dark and bright channel values</a:t>
            </a:r>
            <a:r>
              <a:rPr lang="en-US" sz="2400" dirty="0">
                <a:latin typeface="Times New Roman" panose="02020603050405020304" pitchFamily="18" charset="0"/>
                <a:cs typeface="Times New Roman" panose="02020603050405020304" pitchFamily="18" charset="0"/>
              </a:rPr>
              <a:t>.</a:t>
            </a:r>
          </a:p>
          <a:p>
            <a:pPr marL="342900" indent="-342900" algn="just">
              <a:spcAft>
                <a:spcPts val="600"/>
              </a:spcAf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342900" indent="-342900" algn="just">
              <a:spcAft>
                <a:spcPts val="600"/>
              </a:spcAf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Based on the observations, It is proposed two simple yet effective detection methods for fake colorized images: </a:t>
            </a:r>
          </a:p>
          <a:p>
            <a:pPr marL="457200" indent="-457200" algn="just">
              <a:spcAft>
                <a:spcPts val="600"/>
              </a:spcAft>
              <a:buFont typeface="+mj-lt"/>
              <a:buAutoNum type="arabicPeriod"/>
            </a:pPr>
            <a:r>
              <a:rPr lang="en-US" sz="2400" dirty="0">
                <a:solidFill>
                  <a:srgbClr val="FF0000"/>
                </a:solidFill>
                <a:latin typeface="Times New Roman" panose="02020603050405020304" pitchFamily="18" charset="0"/>
                <a:cs typeface="Times New Roman" panose="02020603050405020304" pitchFamily="18" charset="0"/>
              </a:rPr>
              <a:t>Histogram-based fake colorized image detection.</a:t>
            </a:r>
          </a:p>
          <a:p>
            <a:pPr marL="457200" indent="-457200" algn="just">
              <a:spcAft>
                <a:spcPts val="600"/>
              </a:spcAft>
              <a:buFont typeface="+mj-lt"/>
              <a:buAutoNum type="arabicPeriod"/>
            </a:pPr>
            <a:r>
              <a:rPr lang="en-US" sz="2400" dirty="0">
                <a:solidFill>
                  <a:srgbClr val="FF0000"/>
                </a:solidFill>
                <a:latin typeface="Times New Roman" panose="02020603050405020304" pitchFamily="18" charset="0"/>
                <a:cs typeface="Times New Roman" panose="02020603050405020304" pitchFamily="18" charset="0"/>
              </a:rPr>
              <a:t>Feature encoding-based fake colorized image detection.</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7574314-A5A3-495E-92B1-45705A83A128}"/>
              </a:ext>
            </a:extLst>
          </p:cNvPr>
          <p:cNvSpPr txBox="1"/>
          <p:nvPr/>
        </p:nvSpPr>
        <p:spPr>
          <a:xfrm>
            <a:off x="10697325" y="712675"/>
            <a:ext cx="1322363" cy="436098"/>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400" dirty="0" smtClean="0">
                <a:solidFill>
                  <a:prstClr val="black">
                    <a:lumMod val="75000"/>
                    <a:lumOff val="25000"/>
                  </a:prstClr>
                </a:solidFill>
                <a:latin typeface="Times New Roman" panose="02020603050405020304" pitchFamily="18" charset="0"/>
                <a:cs typeface="Times New Roman" panose="02020603050405020304" pitchFamily="18" charset="0"/>
              </a:rPr>
              <a:t>12</a:t>
            </a:r>
            <a:endParaRPr lang="en-IN" sz="2400" dirty="0">
              <a:solidFill>
                <a:prstClr val="black">
                  <a:lumMod val="75000"/>
                  <a:lumOff val="25000"/>
                </a:prst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089210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CAA0-9C7D-4D0B-A336-539E8E3DA7D1}"/>
              </a:ext>
            </a:extLst>
          </p:cNvPr>
          <p:cNvSpPr>
            <a:spLocks noGrp="1"/>
          </p:cNvSpPr>
          <p:nvPr>
            <p:ph type="title"/>
          </p:nvPr>
        </p:nvSpPr>
        <p:spPr>
          <a:xfrm>
            <a:off x="521208" y="1536192"/>
            <a:ext cx="8369574" cy="640080"/>
          </a:xfrm>
        </p:spPr>
        <p:txBody>
          <a:bodyPr>
            <a:noAutofit/>
          </a:bodyPr>
          <a:lstStyle/>
          <a:p>
            <a:r>
              <a:rPr lang="en-IN" dirty="0">
                <a:latin typeface="Times New Roman" panose="02020603050405020304" pitchFamily="18" charset="0"/>
                <a:cs typeface="Times New Roman" panose="02020603050405020304" pitchFamily="18" charset="0"/>
              </a:rPr>
              <a:t>REVIEW OF FORGERY DETECTION</a:t>
            </a:r>
            <a:endParaRPr lang="en-IN" dirty="0"/>
          </a:p>
        </p:txBody>
      </p:sp>
      <p:sp>
        <p:nvSpPr>
          <p:cNvPr id="3" name="Content Placeholder 2">
            <a:extLst>
              <a:ext uri="{FF2B5EF4-FFF2-40B4-BE49-F238E27FC236}">
                <a16:creationId xmlns:a16="http://schemas.microsoft.com/office/drawing/2014/main" id="{6B3162CD-07E5-47E6-8715-EB58AED2ED12}"/>
              </a:ext>
            </a:extLst>
          </p:cNvPr>
          <p:cNvSpPr>
            <a:spLocks noGrp="1"/>
          </p:cNvSpPr>
          <p:nvPr>
            <p:ph sz="quarter" idx="13"/>
          </p:nvPr>
        </p:nvSpPr>
        <p:spPr>
          <a:xfrm>
            <a:off x="539496" y="2743200"/>
            <a:ext cx="11030204" cy="3794760"/>
          </a:xfrm>
        </p:spPr>
        <p:txBody>
          <a:bodyPr>
            <a:normAutofit/>
          </a:bodyPr>
          <a:lstStyle/>
          <a:p>
            <a:pPr marL="342900" indent="-342900" algn="just">
              <a:spcAft>
                <a:spcPts val="600"/>
              </a:spcAft>
              <a:buFont typeface="Wingdings" panose="05000000000000000000" pitchFamily="2" charset="2"/>
              <a:buChar char="§"/>
            </a:pPr>
            <a:endParaRPr lang="en-US" dirty="0">
              <a:solidFill>
                <a:prstClr val="black">
                  <a:lumMod val="75000"/>
                  <a:lumOff val="25000"/>
                </a:prstClr>
              </a:solidFill>
              <a:latin typeface="Times New Roman" panose="02020603050405020304" pitchFamily="18" charset="0"/>
              <a:cs typeface="Times New Roman" panose="02020603050405020304" pitchFamily="18" charset="0"/>
            </a:endParaRPr>
          </a:p>
          <a:p>
            <a:pPr marL="342900" indent="-342900" algn="just">
              <a:spcAft>
                <a:spcPts val="600"/>
              </a:spcAf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Most of the traditional forgery detection techniques can be categorized into three classes, </a:t>
            </a:r>
          </a:p>
          <a:p>
            <a:pPr marL="457200" indent="-457200" algn="just">
              <a:spcAft>
                <a:spcPts val="600"/>
              </a:spcAft>
              <a:buFont typeface="+mj-lt"/>
              <a:buAutoNum type="arabicPeriod"/>
            </a:pPr>
            <a:r>
              <a:rPr lang="en-US" dirty="0">
                <a:solidFill>
                  <a:srgbClr val="FF0000"/>
                </a:solidFill>
                <a:latin typeface="Times New Roman" panose="02020603050405020304" pitchFamily="18" charset="0"/>
                <a:cs typeface="Times New Roman" panose="02020603050405020304" pitchFamily="18" charset="0"/>
              </a:rPr>
              <a:t>Copy-move detection</a:t>
            </a:r>
          </a:p>
          <a:p>
            <a:pPr marL="457200" indent="-457200" algn="just">
              <a:spcAft>
                <a:spcPts val="600"/>
              </a:spcAft>
              <a:buFont typeface="+mj-lt"/>
              <a:buAutoNum type="arabicPeriod"/>
            </a:pPr>
            <a:r>
              <a:rPr lang="en-US" dirty="0">
                <a:solidFill>
                  <a:srgbClr val="FF0000"/>
                </a:solidFill>
                <a:latin typeface="Times New Roman" panose="02020603050405020304" pitchFamily="18" charset="0"/>
                <a:cs typeface="Times New Roman" panose="02020603050405020304" pitchFamily="18" charset="0"/>
              </a:rPr>
              <a:t>Splicing detection </a:t>
            </a:r>
          </a:p>
          <a:p>
            <a:pPr marL="457200" indent="-457200" algn="just">
              <a:spcAft>
                <a:spcPts val="600"/>
              </a:spcAft>
              <a:buFont typeface="+mj-lt"/>
              <a:buAutoNum type="arabicPeriod"/>
            </a:pPr>
            <a:r>
              <a:rPr lang="en-US" dirty="0">
                <a:solidFill>
                  <a:srgbClr val="FF0000"/>
                </a:solidFill>
                <a:latin typeface="Times New Roman" panose="02020603050405020304" pitchFamily="18" charset="0"/>
                <a:cs typeface="Times New Roman" panose="02020603050405020304" pitchFamily="18" charset="0"/>
              </a:rPr>
              <a:t>Image retouching detection.</a:t>
            </a:r>
          </a:p>
          <a:p>
            <a:pPr marL="342900" indent="-342900" algn="just">
              <a:spcAft>
                <a:spcPts val="600"/>
              </a:spcAft>
              <a:buFont typeface="Wingdings" panose="05000000000000000000" pitchFamily="2" charset="2"/>
              <a:buChar char="§"/>
            </a:pPr>
            <a:endParaRPr lang="en-US" dirty="0">
              <a:solidFill>
                <a:prstClr val="black">
                  <a:lumMod val="75000"/>
                  <a:lumOff val="25000"/>
                </a:prstClr>
              </a:solidFill>
              <a:latin typeface="Times New Roman" panose="02020603050405020304" pitchFamily="18" charset="0"/>
              <a:cs typeface="Times New Roman" panose="02020603050405020304" pitchFamily="18" charset="0"/>
            </a:endParaRPr>
          </a:p>
          <a:p>
            <a:pPr marL="342900" indent="-342900" algn="just">
              <a:spcAft>
                <a:spcPts val="600"/>
              </a:spcAft>
              <a:buFont typeface="Wingdings" panose="05000000000000000000" pitchFamily="2" charset="2"/>
              <a:buChar char="§"/>
            </a:pPr>
            <a:endParaRPr lang="en-US" dirty="0">
              <a:solidFill>
                <a:prstClr val="black">
                  <a:lumMod val="75000"/>
                  <a:lumOff val="25000"/>
                </a:prstClr>
              </a:solidFill>
              <a:latin typeface="Times New Roman" panose="02020603050405020304" pitchFamily="18" charset="0"/>
              <a:cs typeface="Times New Roman" panose="02020603050405020304" pitchFamily="18" charset="0"/>
            </a:endParaRPr>
          </a:p>
          <a:p>
            <a:pPr algn="just">
              <a:lnSpc>
                <a:spcPct val="100000"/>
              </a:lnSpc>
              <a:buFont typeface="Wingdings" panose="05000000000000000000" pitchFamily="2" charset="2"/>
              <a:buChar char="§"/>
            </a:pPr>
            <a:endParaRPr lang="en-IN" dirty="0"/>
          </a:p>
        </p:txBody>
      </p:sp>
      <p:sp>
        <p:nvSpPr>
          <p:cNvPr id="4" name="TextBox 3">
            <a:extLst>
              <a:ext uri="{FF2B5EF4-FFF2-40B4-BE49-F238E27FC236}">
                <a16:creationId xmlns:a16="http://schemas.microsoft.com/office/drawing/2014/main" id="{69097DF3-205A-42B2-B5AC-F3A09F393862}"/>
              </a:ext>
            </a:extLst>
          </p:cNvPr>
          <p:cNvSpPr txBox="1"/>
          <p:nvPr/>
        </p:nvSpPr>
        <p:spPr>
          <a:xfrm>
            <a:off x="10500167" y="1647810"/>
            <a:ext cx="1547446" cy="640080"/>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400" dirty="0">
                <a:solidFill>
                  <a:prstClr val="black">
                    <a:lumMod val="75000"/>
                    <a:lumOff val="25000"/>
                  </a:prstClr>
                </a:solidFill>
                <a:latin typeface="Times New Roman" panose="02020603050405020304" pitchFamily="18" charset="0"/>
                <a:cs typeface="Times New Roman" panose="02020603050405020304" pitchFamily="18" charset="0"/>
              </a:rPr>
              <a:t>13</a:t>
            </a:r>
          </a:p>
        </p:txBody>
      </p:sp>
    </p:spTree>
    <p:extLst>
      <p:ext uri="{BB962C8B-B14F-4D97-AF65-F5344CB8AC3E}">
        <p14:creationId xmlns:p14="http://schemas.microsoft.com/office/powerpoint/2010/main" val="502858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88B89E-3607-42A4-8D0C-1284166ED458}"/>
              </a:ext>
            </a:extLst>
          </p:cNvPr>
          <p:cNvSpPr>
            <a:spLocks noGrp="1"/>
          </p:cNvSpPr>
          <p:nvPr>
            <p:ph type="title"/>
          </p:nvPr>
        </p:nvSpPr>
        <p:spPr>
          <a:xfrm>
            <a:off x="549343" y="523318"/>
            <a:ext cx="6876288" cy="640080"/>
          </a:xfrm>
        </p:spPr>
        <p:txBody>
          <a:bodyPr/>
          <a:lstStyle/>
          <a:p>
            <a:r>
              <a:rPr lang="en-IN" dirty="0">
                <a:latin typeface="Times New Roman" panose="02020603050405020304" pitchFamily="18" charset="0"/>
                <a:cs typeface="Times New Roman" panose="02020603050405020304" pitchFamily="18" charset="0"/>
              </a:rPr>
              <a:t>COPY-MOVE DETECTION</a:t>
            </a:r>
            <a:endParaRPr lang="en-IN" dirty="0"/>
          </a:p>
        </p:txBody>
      </p:sp>
      <p:sp>
        <p:nvSpPr>
          <p:cNvPr id="5" name="Content Placeholder 2">
            <a:extLst>
              <a:ext uri="{FF2B5EF4-FFF2-40B4-BE49-F238E27FC236}">
                <a16:creationId xmlns:a16="http://schemas.microsoft.com/office/drawing/2014/main" id="{58DB6F30-2933-4527-BBF4-6F795E10EFE6}"/>
              </a:ext>
            </a:extLst>
          </p:cNvPr>
          <p:cNvSpPr txBox="1">
            <a:spLocks/>
          </p:cNvSpPr>
          <p:nvPr/>
        </p:nvSpPr>
        <p:spPr>
          <a:xfrm>
            <a:off x="281353" y="1547446"/>
            <a:ext cx="11296358" cy="14687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Copy-move detection relies on identifying duplicated regions in a tampered image. T</a:t>
            </a:r>
            <a:r>
              <a:rPr lang="en-US" dirty="0" smtClean="0">
                <a:latin typeface="Times New Roman" panose="02020603050405020304" pitchFamily="18" charset="0"/>
                <a:cs typeface="Times New Roman" panose="02020603050405020304" pitchFamily="18" charset="0"/>
              </a:rPr>
              <a:t>he </a:t>
            </a:r>
            <a:r>
              <a:rPr lang="en-US" dirty="0">
                <a:latin typeface="Times New Roman" panose="02020603050405020304" pitchFamily="18" charset="0"/>
                <a:cs typeface="Times New Roman" panose="02020603050405020304" pitchFamily="18" charset="0"/>
              </a:rPr>
              <a:t>detection can be performed via searching the most similar two units (such as patches)</a:t>
            </a:r>
          </a:p>
          <a:p>
            <a:pPr algn="just">
              <a:lnSpc>
                <a:spcPct val="100000"/>
              </a:lnSpc>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a:p>
            <a:pPr algn="just"/>
            <a:endParaRPr lang="en-IN" dirty="0"/>
          </a:p>
        </p:txBody>
      </p:sp>
      <p:pic>
        <p:nvPicPr>
          <p:cNvPr id="6" name="Content Placeholder 7">
            <a:extLst>
              <a:ext uri="{FF2B5EF4-FFF2-40B4-BE49-F238E27FC236}">
                <a16:creationId xmlns:a16="http://schemas.microsoft.com/office/drawing/2014/main" id="{5E0D3DC1-172B-4638-A8DE-16951CD8CA0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692" t="47973" r="4614" b="1258"/>
          <a:stretch/>
        </p:blipFill>
        <p:spPr>
          <a:xfrm>
            <a:off x="1883392" y="3016156"/>
            <a:ext cx="8366078" cy="3493826"/>
          </a:xfrm>
        </p:spPr>
      </p:pic>
      <p:sp>
        <p:nvSpPr>
          <p:cNvPr id="2" name="TextBox 1">
            <a:extLst>
              <a:ext uri="{FF2B5EF4-FFF2-40B4-BE49-F238E27FC236}">
                <a16:creationId xmlns:a16="http://schemas.microsoft.com/office/drawing/2014/main" id="{4ACBC1E0-CE59-443C-908A-D9DAB1B8E881}"/>
              </a:ext>
            </a:extLst>
          </p:cNvPr>
          <p:cNvSpPr txBox="1"/>
          <p:nvPr/>
        </p:nvSpPr>
        <p:spPr>
          <a:xfrm>
            <a:off x="10554129" y="715342"/>
            <a:ext cx="1294227" cy="640080"/>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400" dirty="0">
                <a:solidFill>
                  <a:prstClr val="black">
                    <a:lumMod val="75000"/>
                    <a:lumOff val="25000"/>
                  </a:prstClr>
                </a:solidFill>
                <a:latin typeface="Times New Roman" panose="02020603050405020304" pitchFamily="18" charset="0"/>
                <a:cs typeface="Times New Roman" panose="02020603050405020304" pitchFamily="18" charset="0"/>
              </a:rPr>
              <a:t>14</a:t>
            </a:r>
          </a:p>
        </p:txBody>
      </p:sp>
    </p:spTree>
    <p:extLst>
      <p:ext uri="{BB962C8B-B14F-4D97-AF65-F5344CB8AC3E}">
        <p14:creationId xmlns:p14="http://schemas.microsoft.com/office/powerpoint/2010/main" val="3295452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4433" y="1296537"/>
            <a:ext cx="10983131" cy="4880426"/>
          </a:xfrm>
        </p:spPr>
        <p:txBody>
          <a:bodyPr>
            <a:noAutofit/>
          </a:bodyPr>
          <a:lstStyle/>
          <a:p>
            <a:pPr algn="just">
              <a:lnSpc>
                <a:spcPct val="100000"/>
              </a:lnSpc>
              <a:buNone/>
            </a:pPr>
            <a:r>
              <a:rPr lang="en-US" sz="2800" dirty="0">
                <a:latin typeface="Times New Roman" panose="02020603050405020304" pitchFamily="18" charset="0"/>
                <a:cs typeface="Times New Roman" panose="02020603050405020304" pitchFamily="18" charset="0"/>
              </a:rPr>
              <a:t>Splicing </a:t>
            </a:r>
            <a:r>
              <a:rPr lang="en-US" sz="2800" dirty="0" smtClean="0">
                <a:latin typeface="Times New Roman" panose="02020603050405020304" pitchFamily="18" charset="0"/>
                <a:cs typeface="Times New Roman" panose="02020603050405020304" pitchFamily="18" charset="0"/>
              </a:rPr>
              <a:t>detection </a:t>
            </a:r>
            <a:r>
              <a:rPr lang="en-US" sz="2800" dirty="0">
                <a:latin typeface="Times New Roman" panose="02020603050405020304" pitchFamily="18" charset="0"/>
                <a:cs typeface="Times New Roman" panose="02020603050405020304" pitchFamily="18" charset="0"/>
              </a:rPr>
              <a:t>approaches detect the tampered regions with various traces (features), which usually reveal the inconsistencies between the tampered regions and the unchanged regions.</a:t>
            </a:r>
          </a:p>
          <a:p>
            <a:pPr marL="514350" indent="-514350" algn="just">
              <a:lnSpc>
                <a:spcPct val="100000"/>
              </a:lnSpc>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514350" indent="-514350">
              <a:buFont typeface="Wingdings" panose="05000000000000000000" pitchFamily="2" charset="2"/>
              <a:buChar char="§"/>
            </a:pPr>
            <a:endParaRPr lang="en-IN" sz="2800" dirty="0"/>
          </a:p>
        </p:txBody>
      </p:sp>
      <p:sp>
        <p:nvSpPr>
          <p:cNvPr id="3" name="Title 2"/>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SPLICING DETECTION</a:t>
            </a:r>
            <a:endParaRPr lang="en-IN" dirty="0"/>
          </a:p>
        </p:txBody>
      </p:sp>
      <p:sp>
        <p:nvSpPr>
          <p:cNvPr id="4" name="TextBox 3">
            <a:extLst>
              <a:ext uri="{FF2B5EF4-FFF2-40B4-BE49-F238E27FC236}">
                <a16:creationId xmlns:a16="http://schemas.microsoft.com/office/drawing/2014/main" id="{5AA2175B-12A4-4FCC-80A8-6C1866F10D8E}"/>
              </a:ext>
            </a:extLst>
          </p:cNvPr>
          <p:cNvSpPr txBox="1"/>
          <p:nvPr/>
        </p:nvSpPr>
        <p:spPr>
          <a:xfrm>
            <a:off x="10888394" y="656457"/>
            <a:ext cx="1195754" cy="640080"/>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400" dirty="0">
                <a:solidFill>
                  <a:prstClr val="black">
                    <a:lumMod val="75000"/>
                    <a:lumOff val="25000"/>
                  </a:prstClr>
                </a:solidFill>
                <a:latin typeface="Times New Roman" panose="02020603050405020304" pitchFamily="18" charset="0"/>
                <a:cs typeface="Times New Roman" panose="02020603050405020304" pitchFamily="18" charset="0"/>
              </a:rPr>
              <a:t>15</a:t>
            </a:r>
          </a:p>
        </p:txBody>
      </p:sp>
      <p:pic>
        <p:nvPicPr>
          <p:cNvPr id="5" name="Picture 4"/>
          <p:cNvPicPr>
            <a:picLocks noChangeAspect="1"/>
          </p:cNvPicPr>
          <p:nvPr/>
        </p:nvPicPr>
        <p:blipFill>
          <a:blip r:embed="rId2"/>
          <a:stretch>
            <a:fillRect/>
          </a:stretch>
        </p:blipFill>
        <p:spPr>
          <a:xfrm>
            <a:off x="604434" y="2879678"/>
            <a:ext cx="5141274" cy="3297285"/>
          </a:xfrm>
          <a:prstGeom prst="rect">
            <a:avLst/>
          </a:prstGeom>
        </p:spPr>
      </p:pic>
      <p:pic>
        <p:nvPicPr>
          <p:cNvPr id="6" name="Picture 5"/>
          <p:cNvPicPr>
            <a:picLocks noChangeAspect="1"/>
          </p:cNvPicPr>
          <p:nvPr/>
        </p:nvPicPr>
        <p:blipFill>
          <a:blip r:embed="rId3"/>
          <a:stretch>
            <a:fillRect/>
          </a:stretch>
        </p:blipFill>
        <p:spPr>
          <a:xfrm>
            <a:off x="6086901" y="2879678"/>
            <a:ext cx="5827595" cy="3297285"/>
          </a:xfrm>
          <a:prstGeom prst="rect">
            <a:avLst/>
          </a:prstGeom>
        </p:spPr>
      </p:pic>
    </p:spTree>
    <p:extLst>
      <p:ext uri="{BB962C8B-B14F-4D97-AF65-F5344CB8AC3E}">
        <p14:creationId xmlns:p14="http://schemas.microsoft.com/office/powerpoint/2010/main" val="1687806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064E29-47A2-4618-877C-1BF773432918}"/>
              </a:ext>
            </a:extLst>
          </p:cNvPr>
          <p:cNvSpPr>
            <a:spLocks noGrp="1"/>
          </p:cNvSpPr>
          <p:nvPr>
            <p:ph type="title"/>
          </p:nvPr>
        </p:nvSpPr>
        <p:spPr>
          <a:xfrm>
            <a:off x="604434" y="805218"/>
            <a:ext cx="10983132" cy="391173"/>
          </a:xfrm>
        </p:spPr>
        <p:txBody>
          <a:bodyPr>
            <a:noAutofit/>
          </a:bodyPr>
          <a:lstStyle/>
          <a:p>
            <a:r>
              <a:rPr lang="en-US" sz="2400" dirty="0">
                <a:latin typeface="Times New Roman" panose="02020603050405020304" pitchFamily="18" charset="0"/>
                <a:cs typeface="Times New Roman" panose="02020603050405020304" pitchFamily="18" charset="0"/>
              </a:rPr>
              <a:t>SUMMARY OF THE </a:t>
            </a:r>
            <a:r>
              <a:rPr lang="en-US" sz="2400" dirty="0" smtClean="0">
                <a:latin typeface="Times New Roman" panose="02020603050405020304" pitchFamily="18" charset="0"/>
                <a:cs typeface="Times New Roman" panose="02020603050405020304" pitchFamily="18" charset="0"/>
              </a:rPr>
              <a:t>EXISTING FAKE </a:t>
            </a:r>
            <a:r>
              <a:rPr lang="en-US" sz="2400" dirty="0">
                <a:latin typeface="Times New Roman" panose="02020603050405020304" pitchFamily="18" charset="0"/>
                <a:cs typeface="Times New Roman" panose="02020603050405020304" pitchFamily="18" charset="0"/>
              </a:rPr>
              <a:t>IMAGE  DETECTIONAPPROACHES</a:t>
            </a:r>
            <a:br>
              <a:rPr lang="en-US"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7EA744FA-0942-4596-AFA2-E8BADC2F3FB4}"/>
              </a:ext>
            </a:extLst>
          </p:cNvPr>
          <p:cNvSpPr txBox="1">
            <a:spLocks/>
          </p:cNvSpPr>
          <p:nvPr/>
        </p:nvSpPr>
        <p:spPr>
          <a:xfrm>
            <a:off x="521207" y="548640"/>
            <a:ext cx="11239383" cy="1627632"/>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a:lstStyle>
          <a:p>
            <a:endParaRPr lang="en-US" dirty="0"/>
          </a:p>
        </p:txBody>
      </p:sp>
      <p:pic>
        <p:nvPicPr>
          <p:cNvPr id="5" name="Content Placeholder 4">
            <a:extLst>
              <a:ext uri="{FF2B5EF4-FFF2-40B4-BE49-F238E27FC236}">
                <a16:creationId xmlns:a16="http://schemas.microsoft.com/office/drawing/2014/main" id="{5F6C741B-66CA-4EE0-BA7D-DD8563E77423}"/>
              </a:ext>
            </a:extLst>
          </p:cNvPr>
          <p:cNvPicPr>
            <a:picLocks noChangeAspect="1"/>
          </p:cNvPicPr>
          <p:nvPr/>
        </p:nvPicPr>
        <p:blipFill rotWithShape="1">
          <a:blip r:embed="rId2">
            <a:extLst>
              <a:ext uri="{28A0092B-C50C-407E-A947-70E740481C1C}">
                <a14:useLocalDpi xmlns:a14="http://schemas.microsoft.com/office/drawing/2010/main" val="0"/>
              </a:ext>
            </a:extLst>
          </a:blip>
          <a:srcRect l="15773" t="36430" r="16206" b="20059"/>
          <a:stretch/>
        </p:blipFill>
        <p:spPr>
          <a:xfrm>
            <a:off x="521207" y="1337068"/>
            <a:ext cx="11066359" cy="5159265"/>
          </a:xfrm>
          <a:prstGeom prst="rect">
            <a:avLst/>
          </a:prstGeom>
        </p:spPr>
      </p:pic>
      <p:sp>
        <p:nvSpPr>
          <p:cNvPr id="2" name="TextBox 1">
            <a:extLst>
              <a:ext uri="{FF2B5EF4-FFF2-40B4-BE49-F238E27FC236}">
                <a16:creationId xmlns:a16="http://schemas.microsoft.com/office/drawing/2014/main" id="{D554B019-1E0C-4500-ADDC-DFFCE39AEE24}"/>
              </a:ext>
            </a:extLst>
          </p:cNvPr>
          <p:cNvSpPr txBox="1"/>
          <p:nvPr/>
        </p:nvSpPr>
        <p:spPr>
          <a:xfrm>
            <a:off x="11030680" y="689317"/>
            <a:ext cx="640113" cy="507074"/>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400" dirty="0">
                <a:solidFill>
                  <a:prstClr val="black">
                    <a:lumMod val="75000"/>
                    <a:lumOff val="25000"/>
                  </a:prstClr>
                </a:solidFill>
                <a:latin typeface="Times New Roman" panose="02020603050405020304" pitchFamily="18" charset="0"/>
                <a:cs typeface="Times New Roman" panose="02020603050405020304" pitchFamily="18" charset="0"/>
              </a:rPr>
              <a:t>16</a:t>
            </a:r>
          </a:p>
        </p:txBody>
      </p:sp>
    </p:spTree>
    <p:extLst>
      <p:ext uri="{BB962C8B-B14F-4D97-AF65-F5344CB8AC3E}">
        <p14:creationId xmlns:p14="http://schemas.microsoft.com/office/powerpoint/2010/main" val="2262203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ABD8DCA4-934E-40EC-AC8D-8961D89E62CD}"/>
              </a:ext>
            </a:extLst>
          </p:cNvPr>
          <p:cNvSpPr>
            <a:spLocks noGrp="1"/>
          </p:cNvSpPr>
          <p:nvPr>
            <p:ph type="title"/>
          </p:nvPr>
        </p:nvSpPr>
        <p:spPr>
          <a:xfrm>
            <a:off x="596235" y="640080"/>
            <a:ext cx="6876288" cy="640080"/>
          </a:xfrm>
        </p:spPr>
        <p:txBody>
          <a:bodyPr/>
          <a:lstStyle/>
          <a:p>
            <a:r>
              <a:rPr lang="en-IN" dirty="0">
                <a:latin typeface="Times New Roman" panose="02020603050405020304" pitchFamily="18" charset="0"/>
                <a:cs typeface="Times New Roman" panose="02020603050405020304" pitchFamily="18" charset="0"/>
              </a:rPr>
              <a:t>5. METHODOLOGY</a:t>
            </a:r>
          </a:p>
        </p:txBody>
      </p:sp>
      <p:sp>
        <p:nvSpPr>
          <p:cNvPr id="5" name="Content Placeholder 7">
            <a:extLst>
              <a:ext uri="{FF2B5EF4-FFF2-40B4-BE49-F238E27FC236}">
                <a16:creationId xmlns:a16="http://schemas.microsoft.com/office/drawing/2014/main" id="{DE9EE4D0-27F9-4F3B-8778-2CC2FA9D228B}"/>
              </a:ext>
            </a:extLst>
          </p:cNvPr>
          <p:cNvSpPr txBox="1">
            <a:spLocks/>
          </p:cNvSpPr>
          <p:nvPr/>
        </p:nvSpPr>
        <p:spPr>
          <a:xfrm>
            <a:off x="596235" y="1440179"/>
            <a:ext cx="11154976" cy="512943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10000"/>
              </a:lnSpc>
              <a:buFont typeface="Arial" panose="020B0604020202020204" pitchFamily="34" charset="0"/>
              <a:buAutoNum type="alphaUcPeriod"/>
            </a:pPr>
            <a:r>
              <a:rPr lang="en-IN" dirty="0">
                <a:latin typeface="Times New Roman" panose="02020603050405020304" pitchFamily="18" charset="0"/>
                <a:cs typeface="Times New Roman" panose="02020603050405020304" pitchFamily="18" charset="0"/>
              </a:rPr>
              <a:t>Observations and Statistics </a:t>
            </a:r>
          </a:p>
          <a:p>
            <a:pPr marL="457200" indent="-457200" algn="just">
              <a:lnSpc>
                <a:spcPct val="110000"/>
              </a:lnSpc>
              <a:buFont typeface="Arial" panose="020B0604020202020204" pitchFamily="34" charset="0"/>
              <a:buAutoNum type="alphaUcPeriod"/>
            </a:pPr>
            <a:endParaRPr lang="en-IN" dirty="0">
              <a:latin typeface="Times New Roman" panose="02020603050405020304" pitchFamily="18" charset="0"/>
              <a:cs typeface="Times New Roman" panose="02020603050405020304" pitchFamily="18" charset="0"/>
            </a:endParaRPr>
          </a:p>
          <a:p>
            <a:pPr algn="just">
              <a:lnSpc>
                <a:spcPct val="11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According to the observation, the colorized images tend to possess less saturated colors, and the colorization method favors some colors over others, though these differences are difﬁcult to be visually perceived. </a:t>
            </a:r>
          </a:p>
          <a:p>
            <a:pPr algn="just">
              <a:lnSpc>
                <a:spcPct val="10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We calculate the normalized histograms (each containing 200 bins) of the hue and saturation channel in 15000 natural images and their corresponding fake colorized images, separately.</a:t>
            </a:r>
          </a:p>
          <a:p>
            <a:pPr algn="just">
              <a:lnSpc>
                <a:spcPct val="10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 statistics of the natural and fake colorized images are different in both the hue and saturation channels, and there also exist statistical differences (especially for the peaks in the histograms) among the fake images generated by different colorization methods.</a:t>
            </a:r>
          </a:p>
          <a:p>
            <a:pPr algn="just">
              <a:lnSpc>
                <a:spcPct val="100000"/>
              </a:lnSpc>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algn="just">
              <a:lnSpc>
                <a:spcPct val="100000"/>
              </a:lnSpc>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algn="just">
              <a:lnSpc>
                <a:spcPct val="100000"/>
              </a:lnSpc>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8D9035DF-20F8-4361-A459-BD0F2D489048}"/>
              </a:ext>
            </a:extLst>
          </p:cNvPr>
          <p:cNvSpPr txBox="1"/>
          <p:nvPr/>
        </p:nvSpPr>
        <p:spPr>
          <a:xfrm>
            <a:off x="10002129" y="640080"/>
            <a:ext cx="1322363" cy="471268"/>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400" dirty="0">
                <a:solidFill>
                  <a:prstClr val="black">
                    <a:lumMod val="75000"/>
                    <a:lumOff val="25000"/>
                  </a:prstClr>
                </a:solidFill>
                <a:latin typeface="Times New Roman" panose="02020603050405020304" pitchFamily="18" charset="0"/>
                <a:cs typeface="Times New Roman" panose="02020603050405020304" pitchFamily="18" charset="0"/>
              </a:rPr>
              <a:t>17</a:t>
            </a:r>
          </a:p>
        </p:txBody>
      </p:sp>
    </p:spTree>
    <p:extLst>
      <p:ext uri="{BB962C8B-B14F-4D97-AF65-F5344CB8AC3E}">
        <p14:creationId xmlns:p14="http://schemas.microsoft.com/office/powerpoint/2010/main" val="4157071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5DEBCA-54A2-43FF-A503-66E995714275}"/>
              </a:ext>
            </a:extLst>
          </p:cNvPr>
          <p:cNvPicPr>
            <a:picLocks noChangeAspect="1"/>
          </p:cNvPicPr>
          <p:nvPr/>
        </p:nvPicPr>
        <p:blipFill rotWithShape="1">
          <a:blip r:embed="rId2">
            <a:extLst>
              <a:ext uri="{28A0092B-C50C-407E-A947-70E740481C1C}">
                <a14:useLocalDpi xmlns:a14="http://schemas.microsoft.com/office/drawing/2010/main" val="0"/>
              </a:ext>
            </a:extLst>
          </a:blip>
          <a:srcRect l="32738" t="35125" r="30000" b="9610"/>
          <a:stretch/>
        </p:blipFill>
        <p:spPr>
          <a:xfrm>
            <a:off x="653143" y="1534885"/>
            <a:ext cx="5442858" cy="4538614"/>
          </a:xfrm>
          <a:prstGeom prst="rect">
            <a:avLst/>
          </a:prstGeom>
        </p:spPr>
      </p:pic>
      <p:pic>
        <p:nvPicPr>
          <p:cNvPr id="7" name="Picture 6">
            <a:extLst>
              <a:ext uri="{FF2B5EF4-FFF2-40B4-BE49-F238E27FC236}">
                <a16:creationId xmlns:a16="http://schemas.microsoft.com/office/drawing/2014/main" id="{350FC75E-093C-410C-9DD6-12716B1F4BF0}"/>
              </a:ext>
            </a:extLst>
          </p:cNvPr>
          <p:cNvPicPr>
            <a:picLocks noChangeAspect="1"/>
          </p:cNvPicPr>
          <p:nvPr/>
        </p:nvPicPr>
        <p:blipFill rotWithShape="1">
          <a:blip r:embed="rId3">
            <a:extLst>
              <a:ext uri="{28A0092B-C50C-407E-A947-70E740481C1C}">
                <a14:useLocalDpi xmlns:a14="http://schemas.microsoft.com/office/drawing/2010/main" val="0"/>
              </a:ext>
            </a:extLst>
          </a:blip>
          <a:srcRect l="2501" t="28348" r="55832" b="9134"/>
          <a:stretch/>
        </p:blipFill>
        <p:spPr>
          <a:xfrm>
            <a:off x="6270173" y="1534884"/>
            <a:ext cx="5442858" cy="4591443"/>
          </a:xfrm>
          <a:prstGeom prst="rect">
            <a:avLst/>
          </a:prstGeom>
        </p:spPr>
      </p:pic>
      <p:sp>
        <p:nvSpPr>
          <p:cNvPr id="2" name="TextBox 1">
            <a:extLst>
              <a:ext uri="{FF2B5EF4-FFF2-40B4-BE49-F238E27FC236}">
                <a16:creationId xmlns:a16="http://schemas.microsoft.com/office/drawing/2014/main" id="{D0DC1E94-FFDD-49DE-9123-8FB2D97C5767}"/>
              </a:ext>
            </a:extLst>
          </p:cNvPr>
          <p:cNvSpPr txBox="1"/>
          <p:nvPr/>
        </p:nvSpPr>
        <p:spPr>
          <a:xfrm>
            <a:off x="9369083" y="506437"/>
            <a:ext cx="1209822" cy="520505"/>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400" dirty="0">
                <a:solidFill>
                  <a:prstClr val="black">
                    <a:lumMod val="75000"/>
                    <a:lumOff val="25000"/>
                  </a:prstClr>
                </a:solidFill>
                <a:latin typeface="Times New Roman" panose="02020603050405020304" pitchFamily="18" charset="0"/>
                <a:cs typeface="Times New Roman" panose="02020603050405020304" pitchFamily="18" charset="0"/>
              </a:rPr>
              <a:t>18</a:t>
            </a:r>
          </a:p>
        </p:txBody>
      </p:sp>
    </p:spTree>
    <p:extLst>
      <p:ext uri="{BB962C8B-B14F-4D97-AF65-F5344CB8AC3E}">
        <p14:creationId xmlns:p14="http://schemas.microsoft.com/office/powerpoint/2010/main" val="1195518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C248D0-2029-42FB-9798-7C4A39F100CA}"/>
              </a:ext>
            </a:extLst>
          </p:cNvPr>
          <p:cNvPicPr>
            <a:picLocks noChangeAspect="1"/>
          </p:cNvPicPr>
          <p:nvPr/>
        </p:nvPicPr>
        <p:blipFill rotWithShape="1">
          <a:blip r:embed="rId2">
            <a:extLst>
              <a:ext uri="{28A0092B-C50C-407E-A947-70E740481C1C}">
                <a14:useLocalDpi xmlns:a14="http://schemas.microsoft.com/office/drawing/2010/main" val="0"/>
              </a:ext>
            </a:extLst>
          </a:blip>
          <a:srcRect l="7846" t="31786" r="11269" b="14854"/>
          <a:stretch/>
        </p:blipFill>
        <p:spPr>
          <a:xfrm>
            <a:off x="634273" y="1589649"/>
            <a:ext cx="10923453" cy="4051495"/>
          </a:xfrm>
          <a:prstGeom prst="rect">
            <a:avLst/>
          </a:prstGeom>
        </p:spPr>
      </p:pic>
      <p:sp>
        <p:nvSpPr>
          <p:cNvPr id="2" name="TextBox 1">
            <a:extLst>
              <a:ext uri="{FF2B5EF4-FFF2-40B4-BE49-F238E27FC236}">
                <a16:creationId xmlns:a16="http://schemas.microsoft.com/office/drawing/2014/main" id="{9E9F9166-525A-4097-8046-1E8113E3279E}"/>
              </a:ext>
            </a:extLst>
          </p:cNvPr>
          <p:cNvSpPr txBox="1"/>
          <p:nvPr/>
        </p:nvSpPr>
        <p:spPr>
          <a:xfrm>
            <a:off x="9298745" y="604911"/>
            <a:ext cx="1631852" cy="393895"/>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400" dirty="0">
                <a:solidFill>
                  <a:prstClr val="black">
                    <a:lumMod val="75000"/>
                    <a:lumOff val="25000"/>
                  </a:prstClr>
                </a:solidFill>
                <a:latin typeface="Times New Roman" panose="02020603050405020304" pitchFamily="18" charset="0"/>
                <a:cs typeface="Times New Roman" panose="02020603050405020304" pitchFamily="18" charset="0"/>
              </a:rPr>
              <a:t>19</a:t>
            </a:r>
          </a:p>
        </p:txBody>
      </p:sp>
    </p:spTree>
    <p:extLst>
      <p:ext uri="{BB962C8B-B14F-4D97-AF65-F5344CB8AC3E}">
        <p14:creationId xmlns:p14="http://schemas.microsoft.com/office/powerpoint/2010/main" val="1603525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CONTENTS</a:t>
            </a:r>
          </a:p>
        </p:txBody>
      </p:sp>
      <p:sp>
        <p:nvSpPr>
          <p:cNvPr id="8" name="TextBox 3D 2">
            <a:extLst>
              <a:ext uri="{FF2B5EF4-FFF2-40B4-BE49-F238E27FC236}">
                <a16:creationId xmlns:a16="http://schemas.microsoft.com/office/drawing/2014/main" id="{B50B1AB8-F700-4516-825B-6175463CCD3C}"/>
              </a:ext>
            </a:extLst>
          </p:cNvPr>
          <p:cNvSpPr txBox="1"/>
          <p:nvPr/>
        </p:nvSpPr>
        <p:spPr>
          <a:xfrm>
            <a:off x="604434" y="1292053"/>
            <a:ext cx="9823061" cy="5011949"/>
          </a:xfrm>
          <a:prstGeom prst="rect">
            <a:avLst/>
          </a:prstGeom>
          <a:noFill/>
        </p:spPr>
        <p:txBody>
          <a:bodyPr wrap="square" rtlCol="0">
            <a:spAutoFit/>
          </a:bodyPr>
          <a:lstStyle>
            <a:defPPr>
              <a:defRPr lang="en-US"/>
            </a:defPPr>
            <a:lvl1pPr>
              <a:defRPr sz="1200">
                <a:solidFill>
                  <a:schemeClr val="tx1">
                    <a:lumMod val="75000"/>
                    <a:lumOff val="25000"/>
                  </a:schemeClr>
                </a:solidFill>
                <a:latin typeface="Segoe UI" panose="020B0502040204020203" pitchFamily="34" charset="0"/>
                <a:cs typeface="Segoe UI" panose="020B0502040204020203" pitchFamily="34" charset="0"/>
              </a:defRPr>
            </a:lvl1pPr>
          </a:lstStyle>
          <a:p>
            <a:pPr marL="457200" indent="-457200" algn="just">
              <a:lnSpc>
                <a:spcPct val="150000"/>
              </a:lnSpc>
              <a:buFont typeface="+mj-lt"/>
              <a:buAutoNum type="arabicPeriod"/>
            </a:pPr>
            <a:r>
              <a:rPr lang="en-US" sz="2400" dirty="0">
                <a:solidFill>
                  <a:schemeClr val="tx1"/>
                </a:solidFill>
                <a:latin typeface="Times New Roman" panose="02020603050405020304" pitchFamily="18" charset="0"/>
                <a:cs typeface="Times New Roman" panose="02020603050405020304" pitchFamily="18" charset="0"/>
              </a:rPr>
              <a:t>INTRODUCTION</a:t>
            </a:r>
          </a:p>
          <a:p>
            <a:pPr marL="457200" indent="-457200" algn="just">
              <a:lnSpc>
                <a:spcPct val="150000"/>
              </a:lnSpc>
              <a:buAutoNum type="arabicPeriod" startAt="2"/>
            </a:pPr>
            <a:r>
              <a:rPr lang="en-US" sz="2400" dirty="0">
                <a:solidFill>
                  <a:schemeClr val="tx1"/>
                </a:solidFill>
                <a:latin typeface="Times New Roman" panose="02020603050405020304" pitchFamily="18" charset="0"/>
                <a:cs typeface="Times New Roman" panose="02020603050405020304" pitchFamily="18" charset="0"/>
              </a:rPr>
              <a:t>PROBLEM STATEMENT</a:t>
            </a:r>
          </a:p>
          <a:p>
            <a:pPr marL="457200" indent="-457200" algn="just">
              <a:lnSpc>
                <a:spcPct val="150000"/>
              </a:lnSpc>
              <a:buAutoNum type="arabicPeriod" startAt="2"/>
            </a:pPr>
            <a:r>
              <a:rPr lang="en-US" sz="2400" dirty="0">
                <a:solidFill>
                  <a:schemeClr val="tx1"/>
                </a:solidFill>
                <a:latin typeface="Times New Roman" panose="02020603050405020304" pitchFamily="18" charset="0"/>
                <a:cs typeface="Times New Roman" panose="02020603050405020304" pitchFamily="18" charset="0"/>
              </a:rPr>
              <a:t>OBJECTIVES</a:t>
            </a:r>
          </a:p>
          <a:p>
            <a:pPr marL="457200" indent="-457200" algn="just">
              <a:lnSpc>
                <a:spcPct val="150000"/>
              </a:lnSpc>
              <a:buAutoNum type="arabicPeriod" startAt="2"/>
            </a:pPr>
            <a:r>
              <a:rPr lang="en-US" sz="2400" dirty="0">
                <a:solidFill>
                  <a:schemeClr val="tx1"/>
                </a:solidFill>
                <a:latin typeface="Times New Roman" panose="02020603050405020304" pitchFamily="18" charset="0"/>
                <a:cs typeface="Times New Roman" panose="02020603050405020304" pitchFamily="18" charset="0"/>
              </a:rPr>
              <a:t>SCOPE FOR THE STUDY</a:t>
            </a:r>
          </a:p>
          <a:p>
            <a:pPr marL="457200" indent="-457200" algn="just">
              <a:lnSpc>
                <a:spcPct val="150000"/>
              </a:lnSpc>
              <a:buAutoNum type="arabicPeriod" startAt="2"/>
            </a:pPr>
            <a:r>
              <a:rPr lang="en-US" sz="2400" dirty="0">
                <a:solidFill>
                  <a:schemeClr val="tx1"/>
                </a:solidFill>
                <a:latin typeface="Times New Roman" panose="02020603050405020304" pitchFamily="18" charset="0"/>
                <a:cs typeface="Times New Roman" panose="02020603050405020304" pitchFamily="18" charset="0"/>
              </a:rPr>
              <a:t>METHODOLOGY</a:t>
            </a:r>
          </a:p>
          <a:p>
            <a:pPr marL="457200" indent="-457200" algn="just">
              <a:lnSpc>
                <a:spcPct val="150000"/>
              </a:lnSpc>
              <a:buAutoNum type="arabicPeriod" startAt="2"/>
            </a:pPr>
            <a:r>
              <a:rPr lang="en-US" sz="2400" dirty="0">
                <a:solidFill>
                  <a:schemeClr val="tx1"/>
                </a:solidFill>
                <a:latin typeface="Times New Roman" panose="02020603050405020304" pitchFamily="18" charset="0"/>
                <a:cs typeface="Times New Roman" panose="02020603050405020304" pitchFamily="18" charset="0"/>
              </a:rPr>
              <a:t>RESULTS</a:t>
            </a:r>
          </a:p>
          <a:p>
            <a:pPr algn="just">
              <a:lnSpc>
                <a:spcPct val="150000"/>
              </a:lnSpc>
            </a:pPr>
            <a:r>
              <a:rPr lang="en-US" sz="2400" dirty="0">
                <a:solidFill>
                  <a:schemeClr val="tx1"/>
                </a:solidFill>
                <a:latin typeface="Times New Roman" panose="02020603050405020304" pitchFamily="18" charset="0"/>
                <a:cs typeface="Times New Roman" panose="02020603050405020304" pitchFamily="18" charset="0"/>
              </a:rPr>
              <a:t>7.   CONCLUSION</a:t>
            </a:r>
          </a:p>
          <a:p>
            <a:pPr algn="just">
              <a:lnSpc>
                <a:spcPct val="150000"/>
              </a:lnSpc>
            </a:pPr>
            <a:r>
              <a:rPr lang="en-US" sz="2400" dirty="0">
                <a:solidFill>
                  <a:schemeClr val="tx1"/>
                </a:solidFill>
                <a:latin typeface="Times New Roman" panose="02020603050405020304" pitchFamily="18" charset="0"/>
                <a:cs typeface="Times New Roman" panose="02020603050405020304" pitchFamily="18" charset="0"/>
              </a:rPr>
              <a:t>8.   FUTURE STUDIES</a:t>
            </a:r>
          </a:p>
          <a:p>
            <a:pPr algn="just">
              <a:lnSpc>
                <a:spcPct val="150000"/>
              </a:lnSpc>
            </a:pPr>
            <a:r>
              <a:rPr lang="en-US" sz="2400" dirty="0">
                <a:solidFill>
                  <a:schemeClr val="tx1"/>
                </a:solidFill>
                <a:latin typeface="Times New Roman" panose="02020603050405020304" pitchFamily="18" charset="0"/>
                <a:cs typeface="Times New Roman" panose="02020603050405020304" pitchFamily="18" charset="0"/>
              </a:rPr>
              <a:t>9.   REFERENCES</a:t>
            </a:r>
          </a:p>
        </p:txBody>
      </p:sp>
      <p:sp>
        <p:nvSpPr>
          <p:cNvPr id="3" name="TextBox 2">
            <a:extLst>
              <a:ext uri="{FF2B5EF4-FFF2-40B4-BE49-F238E27FC236}">
                <a16:creationId xmlns:a16="http://schemas.microsoft.com/office/drawing/2014/main" id="{E038409F-5B3F-4D2B-976F-C2BF511DD548}"/>
              </a:ext>
            </a:extLst>
          </p:cNvPr>
          <p:cNvSpPr txBox="1"/>
          <p:nvPr/>
        </p:nvSpPr>
        <p:spPr>
          <a:xfrm>
            <a:off x="10690569" y="793787"/>
            <a:ext cx="914400" cy="379827"/>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400" dirty="0">
                <a:solidFill>
                  <a:prstClr val="black">
                    <a:lumMod val="75000"/>
                    <a:lumOff val="25000"/>
                  </a:prstClr>
                </a:solidFill>
                <a:latin typeface="Times New Roman" panose="02020603050405020304" pitchFamily="18" charset="0"/>
                <a:cs typeface="Times New Roman" panose="02020603050405020304" pitchFamily="18" charset="0"/>
              </a:rPr>
              <a:t>2</a:t>
            </a:r>
          </a:p>
        </p:txBody>
      </p:sp>
    </p:spTree>
    <p:extLst>
      <p:ext uri="{BB962C8B-B14F-4D97-AF65-F5344CB8AC3E}">
        <p14:creationId xmlns:p14="http://schemas.microsoft.com/office/powerpoint/2010/main" val="38551081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70C714-E59A-4513-9470-002FDA91192A}"/>
              </a:ext>
            </a:extLst>
          </p:cNvPr>
          <p:cNvPicPr>
            <a:picLocks noChangeAspect="1"/>
          </p:cNvPicPr>
          <p:nvPr/>
        </p:nvPicPr>
        <p:blipFill rotWithShape="1">
          <a:blip r:embed="rId2">
            <a:extLst>
              <a:ext uri="{28A0092B-C50C-407E-A947-70E740481C1C}">
                <a14:useLocalDpi xmlns:a14="http://schemas.microsoft.com/office/drawing/2010/main" val="0"/>
              </a:ext>
            </a:extLst>
          </a:blip>
          <a:srcRect l="924" t="21115" r="3076" b="9107"/>
          <a:stretch/>
        </p:blipFill>
        <p:spPr>
          <a:xfrm>
            <a:off x="484811" y="1589650"/>
            <a:ext cx="11222377" cy="4586068"/>
          </a:xfrm>
          <a:prstGeom prst="rect">
            <a:avLst/>
          </a:prstGeom>
        </p:spPr>
      </p:pic>
      <p:sp>
        <p:nvSpPr>
          <p:cNvPr id="2" name="TextBox 1">
            <a:extLst>
              <a:ext uri="{FF2B5EF4-FFF2-40B4-BE49-F238E27FC236}">
                <a16:creationId xmlns:a16="http://schemas.microsoft.com/office/drawing/2014/main" id="{D8F26180-B5B3-4BB9-906A-0A0A81E5EF94}"/>
              </a:ext>
            </a:extLst>
          </p:cNvPr>
          <p:cNvSpPr txBox="1"/>
          <p:nvPr/>
        </p:nvSpPr>
        <p:spPr>
          <a:xfrm>
            <a:off x="9706708" y="576775"/>
            <a:ext cx="1603717" cy="464234"/>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400" dirty="0">
                <a:solidFill>
                  <a:prstClr val="black">
                    <a:lumMod val="75000"/>
                    <a:lumOff val="25000"/>
                  </a:prstClr>
                </a:solidFill>
                <a:latin typeface="Times New Roman" panose="02020603050405020304" pitchFamily="18" charset="0"/>
                <a:cs typeface="Times New Roman" panose="02020603050405020304" pitchFamily="18" charset="0"/>
              </a:rPr>
              <a:t>20</a:t>
            </a:r>
          </a:p>
        </p:txBody>
      </p:sp>
    </p:spTree>
    <p:extLst>
      <p:ext uri="{BB962C8B-B14F-4D97-AF65-F5344CB8AC3E}">
        <p14:creationId xmlns:p14="http://schemas.microsoft.com/office/powerpoint/2010/main" val="2676045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79EB78-A090-4C09-B300-15E97F2D726B}"/>
              </a:ext>
            </a:extLst>
          </p:cNvPr>
          <p:cNvPicPr>
            <a:picLocks noChangeAspect="1"/>
          </p:cNvPicPr>
          <p:nvPr/>
        </p:nvPicPr>
        <p:blipFill rotWithShape="1">
          <a:blip r:embed="rId2">
            <a:extLst>
              <a:ext uri="{28A0092B-C50C-407E-A947-70E740481C1C}">
                <a14:useLocalDpi xmlns:a14="http://schemas.microsoft.com/office/drawing/2010/main" val="0"/>
              </a:ext>
            </a:extLst>
          </a:blip>
          <a:srcRect l="1615" t="22550" r="9539" b="12392"/>
          <a:stretch/>
        </p:blipFill>
        <p:spPr>
          <a:xfrm>
            <a:off x="679938" y="1434904"/>
            <a:ext cx="10832123" cy="4459459"/>
          </a:xfrm>
          <a:prstGeom prst="rect">
            <a:avLst/>
          </a:prstGeom>
        </p:spPr>
      </p:pic>
      <p:sp>
        <p:nvSpPr>
          <p:cNvPr id="2" name="TextBox 1">
            <a:extLst>
              <a:ext uri="{FF2B5EF4-FFF2-40B4-BE49-F238E27FC236}">
                <a16:creationId xmlns:a16="http://schemas.microsoft.com/office/drawing/2014/main" id="{8A5B90A1-1179-454B-8E97-D3FF61F8DF50}"/>
              </a:ext>
            </a:extLst>
          </p:cNvPr>
          <p:cNvSpPr txBox="1"/>
          <p:nvPr/>
        </p:nvSpPr>
        <p:spPr>
          <a:xfrm>
            <a:off x="9312812" y="492369"/>
            <a:ext cx="1589650" cy="471268"/>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400" dirty="0">
                <a:solidFill>
                  <a:prstClr val="black">
                    <a:lumMod val="75000"/>
                    <a:lumOff val="25000"/>
                  </a:prstClr>
                </a:solidFill>
                <a:latin typeface="Times New Roman" panose="02020603050405020304" pitchFamily="18" charset="0"/>
                <a:cs typeface="Times New Roman" panose="02020603050405020304" pitchFamily="18" charset="0"/>
              </a:rPr>
              <a:t>21</a:t>
            </a:r>
          </a:p>
        </p:txBody>
      </p:sp>
    </p:spTree>
    <p:extLst>
      <p:ext uri="{BB962C8B-B14F-4D97-AF65-F5344CB8AC3E}">
        <p14:creationId xmlns:p14="http://schemas.microsoft.com/office/powerpoint/2010/main" val="4214457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C48E84-67FF-4375-B603-2B6CC2CE7BC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ALGORITHM 1 - </a:t>
            </a:r>
            <a:r>
              <a:rPr lang="en-US" dirty="0">
                <a:solidFill>
                  <a:prstClr val="black">
                    <a:lumMod val="75000"/>
                    <a:lumOff val="25000"/>
                  </a:prstClr>
                </a:solidFill>
                <a:latin typeface="Times New Roman" panose="02020603050405020304" pitchFamily="18" charset="0"/>
                <a:cs typeface="Times New Roman" panose="02020603050405020304" pitchFamily="18" charset="0"/>
              </a:rPr>
              <a:t> FCID-HIST</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EBAF225-9C66-4251-9C23-4A057A5A37F3}"/>
              </a:ext>
            </a:extLst>
          </p:cNvPr>
          <p:cNvPicPr>
            <a:picLocks noChangeAspect="1"/>
          </p:cNvPicPr>
          <p:nvPr/>
        </p:nvPicPr>
        <p:blipFill rotWithShape="1">
          <a:blip r:embed="rId2">
            <a:extLst>
              <a:ext uri="{28A0092B-C50C-407E-A947-70E740481C1C}">
                <a14:useLocalDpi xmlns:a14="http://schemas.microsoft.com/office/drawing/2010/main" val="0"/>
              </a:ext>
            </a:extLst>
          </a:blip>
          <a:srcRect l="21000" t="11673" r="50000" b="42150"/>
          <a:stretch/>
        </p:blipFill>
        <p:spPr>
          <a:xfrm>
            <a:off x="703384" y="1361586"/>
            <a:ext cx="5247250" cy="5339753"/>
          </a:xfrm>
          <a:prstGeom prst="rect">
            <a:avLst/>
          </a:prstGeom>
        </p:spPr>
      </p:pic>
      <p:pic>
        <p:nvPicPr>
          <p:cNvPr id="6" name="Picture 5">
            <a:extLst>
              <a:ext uri="{FF2B5EF4-FFF2-40B4-BE49-F238E27FC236}">
                <a16:creationId xmlns:a16="http://schemas.microsoft.com/office/drawing/2014/main" id="{4C41DFA4-88A5-4826-8811-205D07C5A20D}"/>
              </a:ext>
            </a:extLst>
          </p:cNvPr>
          <p:cNvPicPr>
            <a:picLocks noChangeAspect="1"/>
          </p:cNvPicPr>
          <p:nvPr/>
        </p:nvPicPr>
        <p:blipFill rotWithShape="1">
          <a:blip r:embed="rId2">
            <a:extLst>
              <a:ext uri="{28A0092B-C50C-407E-A947-70E740481C1C}">
                <a14:useLocalDpi xmlns:a14="http://schemas.microsoft.com/office/drawing/2010/main" val="0"/>
              </a:ext>
            </a:extLst>
          </a:blip>
          <a:srcRect l="21115" t="56824" r="50000" b="6646"/>
          <a:stretch/>
        </p:blipFill>
        <p:spPr>
          <a:xfrm>
            <a:off x="6389505" y="1361586"/>
            <a:ext cx="5198061" cy="5339753"/>
          </a:xfrm>
          <a:prstGeom prst="rect">
            <a:avLst/>
          </a:prstGeom>
        </p:spPr>
      </p:pic>
      <p:sp>
        <p:nvSpPr>
          <p:cNvPr id="2" name="TextBox 1">
            <a:extLst>
              <a:ext uri="{FF2B5EF4-FFF2-40B4-BE49-F238E27FC236}">
                <a16:creationId xmlns:a16="http://schemas.microsoft.com/office/drawing/2014/main" id="{A80EB90E-934F-4569-A7CB-B21F9B11FB17}"/>
              </a:ext>
            </a:extLst>
          </p:cNvPr>
          <p:cNvSpPr txBox="1"/>
          <p:nvPr/>
        </p:nvSpPr>
        <p:spPr>
          <a:xfrm>
            <a:off x="9326880" y="562708"/>
            <a:ext cx="1674055" cy="464234"/>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400" dirty="0">
                <a:solidFill>
                  <a:prstClr val="black">
                    <a:lumMod val="75000"/>
                    <a:lumOff val="25000"/>
                  </a:prstClr>
                </a:solidFill>
                <a:latin typeface="Times New Roman" panose="02020603050405020304" pitchFamily="18" charset="0"/>
                <a:cs typeface="Times New Roman" panose="02020603050405020304" pitchFamily="18" charset="0"/>
              </a:rPr>
              <a:t>22</a:t>
            </a:r>
          </a:p>
        </p:txBody>
      </p:sp>
    </p:spTree>
    <p:extLst>
      <p:ext uri="{BB962C8B-B14F-4D97-AF65-F5344CB8AC3E}">
        <p14:creationId xmlns:p14="http://schemas.microsoft.com/office/powerpoint/2010/main" val="1058562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5543CC-DAD6-451F-8EE5-6B15FBC6CD31}"/>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ALGORITHM 2 – FCID-FE</a:t>
            </a:r>
          </a:p>
        </p:txBody>
      </p:sp>
      <p:pic>
        <p:nvPicPr>
          <p:cNvPr id="5" name="Picture 4">
            <a:extLst>
              <a:ext uri="{FF2B5EF4-FFF2-40B4-BE49-F238E27FC236}">
                <a16:creationId xmlns:a16="http://schemas.microsoft.com/office/drawing/2014/main" id="{D4A2AA85-8D3E-446E-A647-4713A302AFB1}"/>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11674" r="21538" b="39688"/>
          <a:stretch/>
        </p:blipFill>
        <p:spPr>
          <a:xfrm>
            <a:off x="3354040" y="1349842"/>
            <a:ext cx="5608371" cy="5388584"/>
          </a:xfrm>
          <a:prstGeom prst="rect">
            <a:avLst/>
          </a:prstGeom>
        </p:spPr>
      </p:pic>
      <p:sp>
        <p:nvSpPr>
          <p:cNvPr id="2" name="TextBox 1">
            <a:extLst>
              <a:ext uri="{FF2B5EF4-FFF2-40B4-BE49-F238E27FC236}">
                <a16:creationId xmlns:a16="http://schemas.microsoft.com/office/drawing/2014/main" id="{5FE7EA97-926B-4D75-80EF-50743194E082}"/>
              </a:ext>
            </a:extLst>
          </p:cNvPr>
          <p:cNvSpPr txBox="1"/>
          <p:nvPr/>
        </p:nvSpPr>
        <p:spPr>
          <a:xfrm>
            <a:off x="9636369" y="647114"/>
            <a:ext cx="1688123" cy="365760"/>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400" dirty="0">
                <a:solidFill>
                  <a:prstClr val="black">
                    <a:lumMod val="75000"/>
                    <a:lumOff val="25000"/>
                  </a:prstClr>
                </a:solidFill>
                <a:latin typeface="Times New Roman" panose="02020603050405020304" pitchFamily="18" charset="0"/>
                <a:cs typeface="Times New Roman" panose="02020603050405020304" pitchFamily="18" charset="0"/>
              </a:rPr>
              <a:t>23</a:t>
            </a:r>
          </a:p>
        </p:txBody>
      </p:sp>
    </p:spTree>
    <p:extLst>
      <p:ext uri="{BB962C8B-B14F-4D97-AF65-F5344CB8AC3E}">
        <p14:creationId xmlns:p14="http://schemas.microsoft.com/office/powerpoint/2010/main" val="3948079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1303205-E7E4-47A1-9340-419FF9D21730}"/>
              </a:ext>
            </a:extLst>
          </p:cNvPr>
          <p:cNvSpPr>
            <a:spLocks noGrp="1"/>
          </p:cNvSpPr>
          <p:nvPr>
            <p:ph type="title"/>
          </p:nvPr>
        </p:nvSpPr>
        <p:spPr>
          <a:xfrm>
            <a:off x="605615" y="706198"/>
            <a:ext cx="6876288" cy="640080"/>
          </a:xfrm>
        </p:spPr>
        <p:txBody>
          <a:bodyPr/>
          <a:lstStyle/>
          <a:p>
            <a:r>
              <a:rPr lang="en-IN" dirty="0">
                <a:latin typeface="Times New Roman" panose="02020603050405020304" pitchFamily="18" charset="0"/>
                <a:cs typeface="Times New Roman" panose="02020603050405020304" pitchFamily="18" charset="0"/>
              </a:rPr>
              <a:t>6. RESULTS</a:t>
            </a:r>
          </a:p>
        </p:txBody>
      </p:sp>
      <p:sp>
        <p:nvSpPr>
          <p:cNvPr id="5" name="Content Placeholder 2">
            <a:extLst>
              <a:ext uri="{FF2B5EF4-FFF2-40B4-BE49-F238E27FC236}">
                <a16:creationId xmlns:a16="http://schemas.microsoft.com/office/drawing/2014/main" id="{8F7631CA-E707-45BF-9467-BC1F248B66EC}"/>
              </a:ext>
            </a:extLst>
          </p:cNvPr>
          <p:cNvSpPr txBox="1">
            <a:spLocks/>
          </p:cNvSpPr>
          <p:nvPr/>
        </p:nvSpPr>
        <p:spPr>
          <a:xfrm>
            <a:off x="605615" y="1346278"/>
            <a:ext cx="10980770" cy="533587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00000"/>
              </a:lnSpc>
              <a:buFont typeface="Arial" panose="020B0604020202020204" pitchFamily="34" charset="0"/>
              <a:buAutoNum type="alphaUcPeriod"/>
            </a:pPr>
            <a:r>
              <a:rPr lang="en-US" dirty="0">
                <a:latin typeface="Times New Roman" panose="02020603050405020304" pitchFamily="18" charset="0"/>
                <a:cs typeface="Times New Roman" panose="02020603050405020304" pitchFamily="18" charset="0"/>
              </a:rPr>
              <a:t>Setups and Measurements </a:t>
            </a:r>
          </a:p>
          <a:p>
            <a:pPr marL="342900" indent="-342900" algn="just">
              <a:lnSpc>
                <a:spcPct val="10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In our experiments, both the half total error rate (HTER) measurement and the receiver operating characteristic (ROC) curve are employed to evaluate the performances of the proposed methods. </a:t>
            </a:r>
          </a:p>
          <a:p>
            <a:pPr algn="just">
              <a:lnSpc>
                <a:spcPct val="100000"/>
              </a:lnSpc>
            </a:pPr>
            <a:endParaRPr lang="en-US" dirty="0">
              <a:latin typeface="Times New Roman" panose="02020603050405020304" pitchFamily="18" charset="0"/>
              <a:cs typeface="Times New Roman" panose="02020603050405020304" pitchFamily="18" charset="0"/>
            </a:endParaRPr>
          </a:p>
          <a:p>
            <a:pPr marL="342900" indent="-342900" algn="just">
              <a:lnSpc>
                <a:spcPct val="10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Denoting P, N, TP and TN as the positive samples, negative samples, true positive samples and true negative samples respectively, </a:t>
            </a:r>
          </a:p>
          <a:p>
            <a:pPr marL="0" indent="0" algn="just">
              <a:lnSpc>
                <a:spcPct val="100000"/>
              </a:lnSpc>
              <a:buNone/>
            </a:pPr>
            <a:r>
              <a:rPr lang="en-US" dirty="0">
                <a:latin typeface="Times New Roman" panose="02020603050405020304" pitchFamily="18" charset="0"/>
                <a:cs typeface="Times New Roman" panose="02020603050405020304" pitchFamily="18" charset="0"/>
              </a:rPr>
              <a:t>	HTER is deﬁned as </a:t>
            </a:r>
          </a:p>
          <a:p>
            <a:pPr marL="0" indent="0" algn="just">
              <a:lnSpc>
                <a:spcPct val="100000"/>
              </a:lnSpc>
              <a:buNone/>
            </a:pPr>
            <a:r>
              <a:rPr lang="en-US" dirty="0">
                <a:latin typeface="Times New Roman" panose="02020603050405020304" pitchFamily="18" charset="0"/>
                <a:cs typeface="Times New Roman" panose="02020603050405020304" pitchFamily="18" charset="0"/>
              </a:rPr>
              <a:t>	HTER= FPR+FNR 2 = FP/(TN+FP)+FN/(TP+FN)/ 2</a:t>
            </a:r>
            <a:endParaRPr lang="en-IN" dirty="0"/>
          </a:p>
          <a:p>
            <a:pPr marL="171450" indent="-171450" algn="just">
              <a:spcAft>
                <a:spcPts val="600"/>
              </a:spcAft>
              <a:buFont typeface="Wingdings" panose="05000000000000000000" pitchFamily="2" charset="2"/>
              <a:buChar char="§"/>
            </a:pPr>
            <a:endParaRPr lang="en-IN" dirty="0">
              <a:solidFill>
                <a:prstClr val="black">
                  <a:lumMod val="75000"/>
                  <a:lumOff val="25000"/>
                </a:prstClr>
              </a:solidFill>
              <a:latin typeface="Times New Roman" panose="02020603050405020304" pitchFamily="18" charset="0"/>
              <a:cs typeface="Times New Roman" panose="02020603050405020304" pitchFamily="18" charset="0"/>
            </a:endParaRPr>
          </a:p>
          <a:p>
            <a:pPr algn="just">
              <a:lnSpc>
                <a:spcPct val="100000"/>
              </a:lnSpc>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algn="just">
              <a:lnSpc>
                <a:spcPct val="100000"/>
              </a:lnSpc>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algn="just">
              <a:lnSpc>
                <a:spcPct val="100000"/>
              </a:lnSpc>
            </a:pPr>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EA181DE7-15F0-4101-BA94-0225610A937A}"/>
              </a:ext>
            </a:extLst>
          </p:cNvPr>
          <p:cNvSpPr txBox="1"/>
          <p:nvPr/>
        </p:nvSpPr>
        <p:spPr>
          <a:xfrm>
            <a:off x="9819249" y="706198"/>
            <a:ext cx="703385" cy="306676"/>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400" dirty="0">
                <a:solidFill>
                  <a:prstClr val="black">
                    <a:lumMod val="75000"/>
                    <a:lumOff val="25000"/>
                  </a:prstClr>
                </a:solidFill>
                <a:latin typeface="Times New Roman" panose="02020603050405020304" pitchFamily="18" charset="0"/>
                <a:cs typeface="Times New Roman" panose="02020603050405020304" pitchFamily="18" charset="0"/>
              </a:rPr>
              <a:t>24</a:t>
            </a:r>
          </a:p>
        </p:txBody>
      </p:sp>
    </p:spTree>
    <p:extLst>
      <p:ext uri="{BB962C8B-B14F-4D97-AF65-F5344CB8AC3E}">
        <p14:creationId xmlns:p14="http://schemas.microsoft.com/office/powerpoint/2010/main" val="1168321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F0B65D-7997-4DF7-B400-3F352BE9A1D7}"/>
              </a:ext>
            </a:extLst>
          </p:cNvPr>
          <p:cNvSpPr txBox="1"/>
          <p:nvPr/>
        </p:nvSpPr>
        <p:spPr>
          <a:xfrm>
            <a:off x="590843" y="633046"/>
            <a:ext cx="11085342" cy="5838091"/>
          </a:xfrm>
          <a:prstGeom prst="rect">
            <a:avLst/>
          </a:prstGeom>
        </p:spPr>
        <p:txBody>
          <a:bodyPr vert="horz" wrap="square" lIns="91440" tIns="45720" rIns="91440" bIns="45720" rtlCol="0">
            <a:noAutofit/>
          </a:bodyPr>
          <a:lstStyle/>
          <a:p>
            <a:pPr algn="just"/>
            <a:r>
              <a:rPr lang="en-US" sz="2400" dirty="0">
                <a:latin typeface="Times New Roman" panose="02020603050405020304" pitchFamily="18" charset="0"/>
                <a:cs typeface="Times New Roman" panose="02020603050405020304" pitchFamily="18" charset="0"/>
              </a:rPr>
              <a:t>B. Databases </a:t>
            </a: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We create the database D1 for parameter selection and validation by employing 10000 fake colorized images from the database ctest10k  and their corresponding 10000 natural images from the ImageNet validation dataset . </a:t>
            </a:r>
          </a:p>
          <a:p>
            <a:pPr marL="342900" indent="-34290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database D2 consists of 2000 natural images randomly selected from the ImageNet validation dataset and their corresponding fake images, which are generated. </a:t>
            </a:r>
          </a:p>
          <a:p>
            <a:pPr marL="342900" indent="-34290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database D3 is constructed by randomly selecting 2000 fake colorized images from the results of  “Colorful image colorization,” and 2000correspondingnaturalimages </a:t>
            </a:r>
            <a:r>
              <a:rPr lang="en-US" sz="2400" dirty="0" err="1">
                <a:latin typeface="Times New Roman" panose="02020603050405020304" pitchFamily="18" charset="0"/>
                <a:cs typeface="Times New Roman" panose="02020603050405020304" pitchFamily="18" charset="0"/>
              </a:rPr>
              <a:t>fromthe</a:t>
            </a:r>
            <a:r>
              <a:rPr lang="en-US" sz="2400" dirty="0">
                <a:latin typeface="Times New Roman" panose="02020603050405020304" pitchFamily="18" charset="0"/>
                <a:cs typeface="Times New Roman" panose="02020603050405020304" pitchFamily="18" charset="0"/>
              </a:rPr>
              <a:t> ImageNet validation dataset. </a:t>
            </a:r>
          </a:p>
          <a:p>
            <a:pPr marL="342900" indent="-34290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marL="0" indent="0" algn="just">
              <a:lnSpc>
                <a:spcPts val="1800"/>
              </a:lnSpc>
              <a:spcAft>
                <a:spcPts val="600"/>
              </a:spcAft>
              <a:buNone/>
            </a:pPr>
            <a:endParaRPr lang="en-IN" sz="2400" dirty="0">
              <a:solidFill>
                <a:prstClr val="black">
                  <a:lumMod val="75000"/>
                  <a:lumOff val="25000"/>
                </a:prst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896DF50-E174-452E-B335-0CDDFE3F20F0}"/>
              </a:ext>
            </a:extLst>
          </p:cNvPr>
          <p:cNvSpPr txBox="1"/>
          <p:nvPr/>
        </p:nvSpPr>
        <p:spPr>
          <a:xfrm>
            <a:off x="9383151" y="633046"/>
            <a:ext cx="1702191" cy="407963"/>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400" dirty="0">
                <a:solidFill>
                  <a:prstClr val="black">
                    <a:lumMod val="75000"/>
                    <a:lumOff val="25000"/>
                  </a:prstClr>
                </a:solidFill>
                <a:latin typeface="Times New Roman" panose="02020603050405020304" pitchFamily="18" charset="0"/>
                <a:cs typeface="Times New Roman" panose="02020603050405020304" pitchFamily="18" charset="0"/>
              </a:rPr>
              <a:t>25</a:t>
            </a:r>
          </a:p>
        </p:txBody>
      </p:sp>
    </p:spTree>
    <p:extLst>
      <p:ext uri="{BB962C8B-B14F-4D97-AF65-F5344CB8AC3E}">
        <p14:creationId xmlns:p14="http://schemas.microsoft.com/office/powerpoint/2010/main" val="1965955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4CD39-F07D-4AED-9725-CEA0EA295C1A}"/>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8. CONCLUSION</a:t>
            </a:r>
          </a:p>
        </p:txBody>
      </p:sp>
      <p:sp>
        <p:nvSpPr>
          <p:cNvPr id="3" name="Content Placeholder 2">
            <a:extLst>
              <a:ext uri="{FF2B5EF4-FFF2-40B4-BE49-F238E27FC236}">
                <a16:creationId xmlns:a16="http://schemas.microsoft.com/office/drawing/2014/main" id="{F1DBA929-DA7C-465A-8522-11546D513C42}"/>
              </a:ext>
            </a:extLst>
          </p:cNvPr>
          <p:cNvSpPr>
            <a:spLocks noGrp="1"/>
          </p:cNvSpPr>
          <p:nvPr>
            <p:ph sz="quarter" idx="13"/>
          </p:nvPr>
        </p:nvSpPr>
        <p:spPr>
          <a:xfrm>
            <a:off x="539495" y="2377440"/>
            <a:ext cx="11192959" cy="4160519"/>
          </a:xfrm>
        </p:spPr>
        <p:txBody>
          <a:bodyPr>
            <a:noAutofit/>
          </a:bodyPr>
          <a:lstStyle/>
          <a:p>
            <a:pPr algn="just">
              <a:lnSpc>
                <a:spcPct val="110000"/>
              </a:lnSpc>
            </a:pPr>
            <a:r>
              <a:rPr lang="en-US" sz="2200" dirty="0">
                <a:latin typeface="Times New Roman" panose="02020603050405020304" pitchFamily="18" charset="0"/>
                <a:cs typeface="Times New Roman" panose="02020603050405020304" pitchFamily="18" charset="0"/>
              </a:rPr>
              <a:t>In this paper, we aimed to address a new problem in the ﬁeld of fake image detection: fake colorized image detection</a:t>
            </a:r>
            <a:r>
              <a:rPr lang="en-US" sz="2200">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a:p>
            <a:pPr algn="just">
              <a:lnSpc>
                <a:spcPct val="110000"/>
              </a:lnSpc>
            </a:pPr>
            <a:r>
              <a:rPr lang="en-US" sz="2200" dirty="0">
                <a:latin typeface="Times New Roman" panose="02020603050405020304" pitchFamily="18" charset="0"/>
                <a:cs typeface="Times New Roman" panose="02020603050405020304" pitchFamily="18" charset="0"/>
              </a:rPr>
              <a:t>We observed that fake colorized images and their corresponding natural images possess statistical differences in the hue, saturation, dark and bright channels. </a:t>
            </a:r>
          </a:p>
          <a:p>
            <a:pPr algn="just">
              <a:lnSpc>
                <a:spcPct val="110000"/>
              </a:lnSpc>
            </a:pPr>
            <a:r>
              <a:rPr lang="en-US" sz="2200" dirty="0">
                <a:latin typeface="Times New Roman" panose="02020603050405020304" pitchFamily="18" charset="0"/>
                <a:cs typeface="Times New Roman" panose="02020603050405020304" pitchFamily="18" charset="0"/>
              </a:rPr>
              <a:t>We proposed two simple yet effective schemes, FCID-HIST and FCID-FE, to resolve this detection problem. </a:t>
            </a:r>
          </a:p>
          <a:p>
            <a:pPr algn="just">
              <a:lnSpc>
                <a:spcPct val="110000"/>
              </a:lnSpc>
            </a:pPr>
            <a:r>
              <a:rPr lang="en-US" sz="2200" dirty="0">
                <a:latin typeface="Times New Roman" panose="02020603050405020304" pitchFamily="18" charset="0"/>
                <a:cs typeface="Times New Roman" panose="02020603050405020304" pitchFamily="18" charset="0"/>
              </a:rPr>
              <a:t>The results demonstrate that both FCID-HIST and FCID-FE perform decently against different colorization approaches and FCID-FE provides more consistent and superior performances compared to FCID-HIST in most of the tests. </a:t>
            </a:r>
          </a:p>
          <a:p>
            <a:pPr algn="just">
              <a:lnSpc>
                <a:spcPct val="110000"/>
              </a:lnSpc>
            </a:pPr>
            <a:endParaRPr lang="en-IN" sz="2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6608A2F-843A-4406-97D9-F2FF69E74158}"/>
              </a:ext>
            </a:extLst>
          </p:cNvPr>
          <p:cNvSpPr txBox="1"/>
          <p:nvPr/>
        </p:nvSpPr>
        <p:spPr>
          <a:xfrm>
            <a:off x="9439422" y="1280160"/>
            <a:ext cx="1448972" cy="640080"/>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400" dirty="0">
                <a:solidFill>
                  <a:prstClr val="black">
                    <a:lumMod val="75000"/>
                    <a:lumOff val="25000"/>
                  </a:prstClr>
                </a:solidFill>
                <a:latin typeface="Times New Roman" panose="02020603050405020304" pitchFamily="18" charset="0"/>
                <a:cs typeface="Times New Roman" panose="02020603050405020304" pitchFamily="18" charset="0"/>
              </a:rPr>
              <a:t>29</a:t>
            </a:r>
          </a:p>
        </p:txBody>
      </p:sp>
    </p:spTree>
    <p:extLst>
      <p:ext uri="{BB962C8B-B14F-4D97-AF65-F5344CB8AC3E}">
        <p14:creationId xmlns:p14="http://schemas.microsoft.com/office/powerpoint/2010/main" val="2051906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36F4F-3B7E-4C6E-A2D7-AD4DE0627F9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9. FUTURE STUDIES</a:t>
            </a:r>
          </a:p>
        </p:txBody>
      </p:sp>
      <p:sp>
        <p:nvSpPr>
          <p:cNvPr id="3" name="Content Placeholder 2">
            <a:extLst>
              <a:ext uri="{FF2B5EF4-FFF2-40B4-BE49-F238E27FC236}">
                <a16:creationId xmlns:a16="http://schemas.microsoft.com/office/drawing/2014/main" id="{300A8E98-2CA9-4C54-8FCE-B7F3EC71528C}"/>
              </a:ext>
            </a:extLst>
          </p:cNvPr>
          <p:cNvSpPr>
            <a:spLocks noGrp="1"/>
          </p:cNvSpPr>
          <p:nvPr>
            <p:ph sz="quarter" idx="13"/>
          </p:nvPr>
        </p:nvSpPr>
        <p:spPr>
          <a:xfrm>
            <a:off x="239151" y="2940148"/>
            <a:ext cx="11648049" cy="3587261"/>
          </a:xfrm>
        </p:spPr>
        <p:txBody>
          <a:bodyPr>
            <a:normAutofit/>
          </a:bodyPr>
          <a:lstStyle/>
          <a:p>
            <a:pPr algn="just">
              <a:lnSpc>
                <a:spcPct val="10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As our results indicate, the performance of our current methods sometimes degrades obviously when the training images and the testing images are generated from different colorization methods or different datasets, thus blind fake colorized image detection features. </a:t>
            </a:r>
          </a:p>
          <a:p>
            <a:pPr algn="just">
              <a:lnSpc>
                <a:spcPct val="100000"/>
              </a:lnSpc>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algn="just">
              <a:lnSpc>
                <a:spcPct val="10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Moreover, better feature encoding approaches can be considered for improving performance, as well as the optimization of the detection features and parameters to improve the custom features constructed in this study.</a:t>
            </a:r>
          </a:p>
          <a:p>
            <a:pPr algn="just">
              <a:lnSpc>
                <a:spcPct val="100000"/>
              </a:lnSpc>
            </a:pP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4C31CD8-2DCC-41A6-8A2F-D8B3CA759739}"/>
              </a:ext>
            </a:extLst>
          </p:cNvPr>
          <p:cNvSpPr txBox="1"/>
          <p:nvPr/>
        </p:nvSpPr>
        <p:spPr>
          <a:xfrm>
            <a:off x="8989255" y="1195754"/>
            <a:ext cx="1041010" cy="640080"/>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400" dirty="0">
                <a:solidFill>
                  <a:prstClr val="black">
                    <a:lumMod val="75000"/>
                    <a:lumOff val="25000"/>
                  </a:prstClr>
                </a:solidFill>
                <a:latin typeface="Times New Roman" panose="02020603050405020304" pitchFamily="18" charset="0"/>
                <a:cs typeface="Times New Roman" panose="02020603050405020304" pitchFamily="18" charset="0"/>
              </a:rPr>
              <a:t>30</a:t>
            </a:r>
          </a:p>
        </p:txBody>
      </p:sp>
    </p:spTree>
    <p:extLst>
      <p:ext uri="{BB962C8B-B14F-4D97-AF65-F5344CB8AC3E}">
        <p14:creationId xmlns:p14="http://schemas.microsoft.com/office/powerpoint/2010/main" val="980486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ACE20-DEA9-47D7-919B-A748468F0F22}"/>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10. REFERENCES</a:t>
            </a:r>
          </a:p>
        </p:txBody>
      </p:sp>
      <p:sp>
        <p:nvSpPr>
          <p:cNvPr id="3" name="Content Placeholder 2">
            <a:extLst>
              <a:ext uri="{FF2B5EF4-FFF2-40B4-BE49-F238E27FC236}">
                <a16:creationId xmlns:a16="http://schemas.microsoft.com/office/drawing/2014/main" id="{230AA85B-119F-47C4-BC2A-8F60AC3F452D}"/>
              </a:ext>
            </a:extLst>
          </p:cNvPr>
          <p:cNvSpPr>
            <a:spLocks noGrp="1"/>
          </p:cNvSpPr>
          <p:nvPr>
            <p:ph sz="quarter" idx="13"/>
          </p:nvPr>
        </p:nvSpPr>
        <p:spPr>
          <a:xfrm>
            <a:off x="295422" y="2616591"/>
            <a:ext cx="11577710" cy="3921369"/>
          </a:xfrm>
        </p:spPr>
        <p:txBody>
          <a:bodyPr/>
          <a:lstStyle/>
          <a:p>
            <a:pPr algn="just">
              <a:lnSpc>
                <a:spcPct val="100000"/>
              </a:lnSpc>
            </a:pPr>
            <a:r>
              <a:rPr lang="en-US" dirty="0">
                <a:latin typeface="Times New Roman" panose="02020603050405020304" pitchFamily="18" charset="0"/>
                <a:cs typeface="Times New Roman" panose="02020603050405020304" pitchFamily="18" charset="0"/>
              </a:rPr>
              <a:t> G. Larsson, M. Maire, and G. </a:t>
            </a:r>
            <a:r>
              <a:rPr lang="en-US" dirty="0" err="1">
                <a:latin typeface="Times New Roman" panose="02020603050405020304" pitchFamily="18" charset="0"/>
                <a:cs typeface="Times New Roman" panose="02020603050405020304" pitchFamily="18" charset="0"/>
              </a:rPr>
              <a:t>Shakhnarovich</a:t>
            </a:r>
            <a:r>
              <a:rPr lang="en-US" dirty="0">
                <a:latin typeface="Times New Roman" panose="02020603050405020304" pitchFamily="18" charset="0"/>
                <a:cs typeface="Times New Roman" panose="02020603050405020304" pitchFamily="18" charset="0"/>
              </a:rPr>
              <a:t>, “Learning representations for automatic colorization,” in Proc. Eur. Conf. </a:t>
            </a:r>
            <a:r>
              <a:rPr lang="en-US" dirty="0" err="1">
                <a:latin typeface="Times New Roman" panose="02020603050405020304" pitchFamily="18" charset="0"/>
                <a:cs typeface="Times New Roman" panose="02020603050405020304" pitchFamily="18" charset="0"/>
              </a:rPr>
              <a:t>Comput</a:t>
            </a:r>
            <a:r>
              <a:rPr lang="en-US" dirty="0">
                <a:latin typeface="Times New Roman" panose="02020603050405020304" pitchFamily="18" charset="0"/>
                <a:cs typeface="Times New Roman" panose="02020603050405020304" pitchFamily="18" charset="0"/>
              </a:rPr>
              <a:t>. Vis. (ECCV), 2016, pp. 577–593.</a:t>
            </a:r>
          </a:p>
          <a:p>
            <a:pPr algn="just">
              <a:lnSpc>
                <a:spcPct val="100000"/>
              </a:lnSpc>
            </a:pPr>
            <a:r>
              <a:rPr lang="en-US" dirty="0">
                <a:latin typeface="Times New Roman" panose="02020603050405020304" pitchFamily="18" charset="0"/>
                <a:cs typeface="Times New Roman" panose="02020603050405020304" pitchFamily="18" charset="0"/>
              </a:rPr>
              <a:t> G. </a:t>
            </a:r>
            <a:r>
              <a:rPr lang="en-US" dirty="0" err="1">
                <a:latin typeface="Times New Roman" panose="02020603050405020304" pitchFamily="18" charset="0"/>
                <a:cs typeface="Times New Roman" panose="02020603050405020304" pitchFamily="18" charset="0"/>
              </a:rPr>
              <a:t>Charpiat</a:t>
            </a:r>
            <a:r>
              <a:rPr lang="en-US" dirty="0">
                <a:latin typeface="Times New Roman" panose="02020603050405020304" pitchFamily="18" charset="0"/>
                <a:cs typeface="Times New Roman" panose="02020603050405020304" pitchFamily="18" charset="0"/>
              </a:rPr>
              <a:t>, M. Hofmann, and B. </a:t>
            </a:r>
            <a:r>
              <a:rPr lang="en-US" dirty="0" err="1">
                <a:latin typeface="Times New Roman" panose="02020603050405020304" pitchFamily="18" charset="0"/>
                <a:cs typeface="Times New Roman" panose="02020603050405020304" pitchFamily="18" charset="0"/>
              </a:rPr>
              <a:t>Schölkopf</a:t>
            </a:r>
            <a:r>
              <a:rPr lang="en-US" dirty="0">
                <a:latin typeface="Times New Roman" panose="02020603050405020304" pitchFamily="18" charset="0"/>
                <a:cs typeface="Times New Roman" panose="02020603050405020304" pitchFamily="18" charset="0"/>
              </a:rPr>
              <a:t>, “Automatic image colorization via multimodal predictions,” in Proc. Eur. Conf. </a:t>
            </a:r>
            <a:r>
              <a:rPr lang="en-US" dirty="0" err="1">
                <a:latin typeface="Times New Roman" panose="02020603050405020304" pitchFamily="18" charset="0"/>
                <a:cs typeface="Times New Roman" panose="02020603050405020304" pitchFamily="18" charset="0"/>
              </a:rPr>
              <a:t>Comput</a:t>
            </a:r>
            <a:r>
              <a:rPr lang="en-US" dirty="0">
                <a:latin typeface="Times New Roman" panose="02020603050405020304" pitchFamily="18" charset="0"/>
                <a:cs typeface="Times New Roman" panose="02020603050405020304" pitchFamily="18" charset="0"/>
              </a:rPr>
              <a:t>. Vis. (ECCV), 2008, pp. 126–139.</a:t>
            </a:r>
          </a:p>
          <a:p>
            <a:pPr algn="just">
              <a:lnSpc>
                <a:spcPct val="100000"/>
              </a:lnSpc>
            </a:pPr>
            <a:r>
              <a:rPr lang="en-US" dirty="0">
                <a:latin typeface="Times New Roman" panose="02020603050405020304" pitchFamily="18" charset="0"/>
                <a:cs typeface="Times New Roman" panose="02020603050405020304" pitchFamily="18" charset="0"/>
              </a:rPr>
              <a:t> R. Zhang, P. Isola, and A. A. </a:t>
            </a:r>
            <a:r>
              <a:rPr lang="en-US" dirty="0" err="1">
                <a:latin typeface="Times New Roman" panose="02020603050405020304" pitchFamily="18" charset="0"/>
                <a:cs typeface="Times New Roman" panose="02020603050405020304" pitchFamily="18" charset="0"/>
              </a:rPr>
              <a:t>Efros</a:t>
            </a:r>
            <a:r>
              <a:rPr lang="en-US" dirty="0">
                <a:latin typeface="Times New Roman" panose="02020603050405020304" pitchFamily="18" charset="0"/>
                <a:cs typeface="Times New Roman" panose="02020603050405020304" pitchFamily="18" charset="0"/>
              </a:rPr>
              <a:t>, “Colorful image colorization,” in Proc. Eur. Conf. </a:t>
            </a:r>
            <a:r>
              <a:rPr lang="en-US" dirty="0" err="1">
                <a:latin typeface="Times New Roman" panose="02020603050405020304" pitchFamily="18" charset="0"/>
                <a:cs typeface="Times New Roman" panose="02020603050405020304" pitchFamily="18" charset="0"/>
              </a:rPr>
              <a:t>Comput</a:t>
            </a:r>
            <a:r>
              <a:rPr lang="en-US" dirty="0">
                <a:latin typeface="Times New Roman" panose="02020603050405020304" pitchFamily="18" charset="0"/>
                <a:cs typeface="Times New Roman" panose="02020603050405020304" pitchFamily="18" charset="0"/>
              </a:rPr>
              <a:t>. Vis. (ECCV), 2016, pp. 649–666. </a:t>
            </a:r>
          </a:p>
        </p:txBody>
      </p:sp>
      <p:sp>
        <p:nvSpPr>
          <p:cNvPr id="4" name="TextBox 3">
            <a:extLst>
              <a:ext uri="{FF2B5EF4-FFF2-40B4-BE49-F238E27FC236}">
                <a16:creationId xmlns:a16="http://schemas.microsoft.com/office/drawing/2014/main" id="{FC56788D-6844-48EB-AF6F-3988003C69AF}"/>
              </a:ext>
            </a:extLst>
          </p:cNvPr>
          <p:cNvSpPr txBox="1"/>
          <p:nvPr/>
        </p:nvSpPr>
        <p:spPr>
          <a:xfrm>
            <a:off x="9242474" y="984738"/>
            <a:ext cx="1139483" cy="640080"/>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400" dirty="0">
                <a:solidFill>
                  <a:prstClr val="black">
                    <a:lumMod val="75000"/>
                    <a:lumOff val="25000"/>
                  </a:prstClr>
                </a:solidFill>
                <a:latin typeface="Times New Roman" panose="02020603050405020304" pitchFamily="18" charset="0"/>
                <a:cs typeface="Times New Roman" panose="02020603050405020304" pitchFamily="18" charset="0"/>
              </a:rPr>
              <a:t>31</a:t>
            </a:r>
          </a:p>
        </p:txBody>
      </p:sp>
    </p:spTree>
    <p:extLst>
      <p:ext uri="{BB962C8B-B14F-4D97-AF65-F5344CB8AC3E}">
        <p14:creationId xmlns:p14="http://schemas.microsoft.com/office/powerpoint/2010/main" val="4078331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A198C-8CDE-49E3-B44F-D878C3466DAE}"/>
              </a:ext>
            </a:extLst>
          </p:cNvPr>
          <p:cNvSpPr>
            <a:spLocks noGrp="1"/>
          </p:cNvSpPr>
          <p:nvPr>
            <p:ph type="ctrTitle"/>
          </p:nvPr>
        </p:nvSpPr>
        <p:spPr>
          <a:xfrm>
            <a:off x="3200400" y="2736899"/>
            <a:ext cx="5791200" cy="1384202"/>
          </a:xfrm>
        </p:spPr>
        <p:txBody>
          <a:bodyPr/>
          <a:lstStyle/>
          <a:p>
            <a:pPr algn="ctr"/>
            <a:r>
              <a:rPr lang="en-IN" dirty="0">
                <a:latin typeface="Times New Roman" panose="02020603050405020304" pitchFamily="18" charset="0"/>
                <a:cs typeface="Times New Roman" panose="02020603050405020304" pitchFamily="18" charset="0"/>
              </a:rPr>
              <a:t>THANK </a:t>
            </a:r>
            <a:r>
              <a:rPr lang="en-IN" dirty="0" smtClean="0">
                <a:latin typeface="Times New Roman" panose="02020603050405020304" pitchFamily="18" charset="0"/>
                <a:cs typeface="Times New Roman" panose="02020603050405020304" pitchFamily="18" charset="0"/>
              </a:rPr>
              <a:t>YOU</a:t>
            </a: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sym typeface="Wingdings" panose="05000000000000000000" pitchFamily="2" charset="2"/>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947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273F9-59F9-4FB3-9D34-82C64C4F8667}"/>
              </a:ext>
            </a:extLst>
          </p:cNvPr>
          <p:cNvSpPr>
            <a:spLocks noGrp="1"/>
          </p:cNvSpPr>
          <p:nvPr>
            <p:ph type="title"/>
          </p:nvPr>
        </p:nvSpPr>
        <p:spPr>
          <a:xfrm>
            <a:off x="604434" y="448628"/>
            <a:ext cx="10983132" cy="747763"/>
          </a:xfrm>
        </p:spPr>
        <p:txBody>
          <a:bodyPr/>
          <a:lstStyle/>
          <a:p>
            <a:r>
              <a:rPr lang="en-US" dirty="0">
                <a:latin typeface="Times New Roman" panose="02020603050405020304" pitchFamily="18" charset="0"/>
                <a:cs typeface="Times New Roman" panose="02020603050405020304" pitchFamily="18" charset="0"/>
              </a:rPr>
              <a:t>1. INTRODUCTION</a:t>
            </a:r>
          </a:p>
        </p:txBody>
      </p:sp>
      <p:sp>
        <p:nvSpPr>
          <p:cNvPr id="9" name="TextBox 8">
            <a:extLst>
              <a:ext uri="{FF2B5EF4-FFF2-40B4-BE49-F238E27FC236}">
                <a16:creationId xmlns:a16="http://schemas.microsoft.com/office/drawing/2014/main" id="{4CAAB82A-6589-447C-A7EB-A983E142DFAE}"/>
              </a:ext>
            </a:extLst>
          </p:cNvPr>
          <p:cNvSpPr txBox="1"/>
          <p:nvPr/>
        </p:nvSpPr>
        <p:spPr>
          <a:xfrm>
            <a:off x="604434" y="1406769"/>
            <a:ext cx="10983132" cy="5219114"/>
          </a:xfrm>
          <a:prstGeom prst="rect">
            <a:avLst/>
          </a:prstGeom>
        </p:spPr>
        <p:txBody>
          <a:bodyPr vert="horz" wrap="square" lIns="91440" tIns="45720" rIns="91440" bIns="45720" rtlCol="0">
            <a:noAutofit/>
          </a:bodyPr>
          <a:lstStyle/>
          <a:p>
            <a:pPr marL="457200" indent="-457200" algn="just">
              <a:spcAft>
                <a:spcPts val="600"/>
              </a:spcAft>
              <a:buFont typeface="+mj-lt"/>
              <a:buAutoNum type="arabicPeriod"/>
            </a:pPr>
            <a:r>
              <a:rPr lang="en-US" sz="2400" dirty="0">
                <a:solidFill>
                  <a:prstClr val="black">
                    <a:lumMod val="75000"/>
                    <a:lumOff val="25000"/>
                  </a:prstClr>
                </a:solidFill>
                <a:latin typeface="Times New Roman" panose="02020603050405020304" pitchFamily="18" charset="0"/>
                <a:cs typeface="Times New Roman" panose="02020603050405020304" pitchFamily="18" charset="0"/>
              </a:rPr>
              <a:t>Image forensics aims to </a:t>
            </a:r>
            <a:r>
              <a:rPr lang="en-US" sz="2400" dirty="0">
                <a:solidFill>
                  <a:srgbClr val="FF0000"/>
                </a:solidFill>
                <a:latin typeface="Times New Roman" panose="02020603050405020304" pitchFamily="18" charset="0"/>
                <a:cs typeface="Times New Roman" panose="02020603050405020304" pitchFamily="18" charset="0"/>
              </a:rPr>
              <a:t>detect the manipulation of digital images</a:t>
            </a:r>
            <a:r>
              <a:rPr lang="en-US" sz="2400" dirty="0">
                <a:solidFill>
                  <a:prstClr val="black">
                    <a:lumMod val="75000"/>
                    <a:lumOff val="25000"/>
                  </a:prstClr>
                </a:solidFill>
                <a:latin typeface="Times New Roman" panose="02020603050405020304" pitchFamily="18" charset="0"/>
                <a:cs typeface="Times New Roman" panose="02020603050405020304" pitchFamily="18" charset="0"/>
              </a:rPr>
              <a:t>.</a:t>
            </a:r>
          </a:p>
          <a:p>
            <a:pPr marL="457200" indent="-457200" algn="just">
              <a:spcAft>
                <a:spcPts val="600"/>
              </a:spcAft>
              <a:buFont typeface="+mj-lt"/>
              <a:buAutoNum type="arabicPeriod"/>
            </a:pPr>
            <a:endParaRPr lang="en-US" sz="2400" dirty="0">
              <a:solidFill>
                <a:prstClr val="black">
                  <a:lumMod val="75000"/>
                  <a:lumOff val="25000"/>
                </a:prstClr>
              </a:solidFill>
              <a:latin typeface="Times New Roman" panose="02020603050405020304" pitchFamily="18" charset="0"/>
              <a:cs typeface="Times New Roman" panose="02020603050405020304" pitchFamily="18" charset="0"/>
            </a:endParaRPr>
          </a:p>
          <a:p>
            <a:pPr marL="457200" indent="-457200" algn="just">
              <a:spcAft>
                <a:spcPts val="600"/>
              </a:spcAft>
              <a:buFont typeface="+mj-lt"/>
              <a:buAutoNum type="arabicPeriod"/>
            </a:pPr>
            <a:r>
              <a:rPr lang="en-US" sz="2400" dirty="0" smtClean="0">
                <a:solidFill>
                  <a:prstClr val="black">
                    <a:lumMod val="75000"/>
                    <a:lumOff val="25000"/>
                  </a:prstClr>
                </a:solidFill>
                <a:latin typeface="Times New Roman" panose="02020603050405020304" pitchFamily="18" charset="0"/>
                <a:cs typeface="Times New Roman" panose="02020603050405020304" pitchFamily="18" charset="0"/>
              </a:rPr>
              <a:t>Image </a:t>
            </a:r>
            <a:r>
              <a:rPr lang="en-US" sz="2400" dirty="0">
                <a:solidFill>
                  <a:prstClr val="black">
                    <a:lumMod val="75000"/>
                    <a:lumOff val="25000"/>
                  </a:prstClr>
                </a:solidFill>
                <a:latin typeface="Times New Roman" panose="02020603050405020304" pitchFamily="18" charset="0"/>
                <a:cs typeface="Times New Roman" panose="02020603050405020304" pitchFamily="18" charset="0"/>
              </a:rPr>
              <a:t>editing technologies has increased both the ease with which images can be manipulated and </a:t>
            </a:r>
            <a:r>
              <a:rPr lang="en-US" sz="2400" dirty="0">
                <a:solidFill>
                  <a:srgbClr val="FF0000"/>
                </a:solidFill>
                <a:latin typeface="Times New Roman" panose="02020603050405020304" pitchFamily="18" charset="0"/>
                <a:cs typeface="Times New Roman" panose="02020603050405020304" pitchFamily="18" charset="0"/>
              </a:rPr>
              <a:t>the difﬁculty in distinguishing between altered and natural images</a:t>
            </a:r>
            <a:r>
              <a:rPr lang="en-US" sz="2400" dirty="0">
                <a:solidFill>
                  <a:prstClr val="black">
                    <a:lumMod val="75000"/>
                    <a:lumOff val="25000"/>
                  </a:prstClr>
                </a:solidFill>
                <a:latin typeface="Times New Roman" panose="02020603050405020304" pitchFamily="18" charset="0"/>
                <a:cs typeface="Times New Roman" panose="02020603050405020304" pitchFamily="18" charset="0"/>
              </a:rPr>
              <a:t>. </a:t>
            </a:r>
          </a:p>
          <a:p>
            <a:pPr marL="457200" indent="-457200" algn="just">
              <a:spcAft>
                <a:spcPts val="600"/>
              </a:spcAft>
              <a:buFont typeface="+mj-lt"/>
              <a:buAutoNum type="arabicPeriod"/>
            </a:pPr>
            <a:endParaRPr lang="en-US" sz="2400" dirty="0">
              <a:solidFill>
                <a:prstClr val="black">
                  <a:lumMod val="75000"/>
                  <a:lumOff val="25000"/>
                </a:prstClr>
              </a:solidFill>
              <a:latin typeface="Times New Roman" panose="02020603050405020304" pitchFamily="18" charset="0"/>
              <a:cs typeface="Times New Roman" panose="02020603050405020304" pitchFamily="18" charset="0"/>
            </a:endParaRPr>
          </a:p>
          <a:p>
            <a:pPr marL="457200" indent="-457200" algn="just">
              <a:spcAft>
                <a:spcPts val="600"/>
              </a:spcAft>
              <a:buFont typeface="+mj-lt"/>
              <a:buAutoNum type="arabicPeriod"/>
            </a:pPr>
            <a:r>
              <a:rPr lang="en-US" sz="2400" dirty="0">
                <a:solidFill>
                  <a:prstClr val="black">
                    <a:lumMod val="75000"/>
                    <a:lumOff val="25000"/>
                  </a:prstClr>
                </a:solidFill>
                <a:latin typeface="Times New Roman" panose="02020603050405020304" pitchFamily="18" charset="0"/>
                <a:cs typeface="Times New Roman" panose="02020603050405020304" pitchFamily="18" charset="0"/>
              </a:rPr>
              <a:t>Although image editing techniques can provide signiﬁcant aesthetic or entertainment value, they may also </a:t>
            </a:r>
            <a:r>
              <a:rPr lang="en-US" sz="2400" dirty="0">
                <a:solidFill>
                  <a:srgbClr val="FF0000"/>
                </a:solidFill>
                <a:latin typeface="Times New Roman" panose="02020603050405020304" pitchFamily="18" charset="0"/>
                <a:cs typeface="Times New Roman" panose="02020603050405020304" pitchFamily="18" charset="0"/>
              </a:rPr>
              <a:t>be used with malicious intent</a:t>
            </a:r>
            <a:r>
              <a:rPr lang="en-US" sz="2400" dirty="0">
                <a:solidFill>
                  <a:prstClr val="black">
                    <a:lumMod val="75000"/>
                    <a:lumOff val="25000"/>
                  </a:prstClr>
                </a:solidFill>
                <a:latin typeface="Times New Roman" panose="02020603050405020304" pitchFamily="18" charset="0"/>
                <a:cs typeface="Times New Roman" panose="02020603050405020304" pitchFamily="18" charset="0"/>
              </a:rPr>
              <a:t>.</a:t>
            </a:r>
          </a:p>
          <a:p>
            <a:pPr marL="457200" indent="-457200" algn="just">
              <a:spcAft>
                <a:spcPts val="600"/>
              </a:spcAft>
              <a:buFont typeface="+mj-lt"/>
              <a:buAutoNum type="arabicPeriod"/>
            </a:pPr>
            <a:endParaRPr lang="en-US" sz="2400" dirty="0">
              <a:solidFill>
                <a:prstClr val="black">
                  <a:lumMod val="75000"/>
                  <a:lumOff val="25000"/>
                </a:prstClr>
              </a:solidFill>
              <a:latin typeface="Times New Roman" panose="02020603050405020304" pitchFamily="18" charset="0"/>
              <a:cs typeface="Times New Roman" panose="02020603050405020304" pitchFamily="18" charset="0"/>
            </a:endParaRPr>
          </a:p>
          <a:p>
            <a:pPr marL="457200" indent="-457200" algn="just">
              <a:spcAft>
                <a:spcPts val="600"/>
              </a:spcAft>
              <a:buFont typeface="+mj-lt"/>
              <a:buAutoNum type="arabicPeriod"/>
            </a:pPr>
            <a:r>
              <a:rPr lang="en-US" sz="2400" dirty="0">
                <a:solidFill>
                  <a:prstClr val="black">
                    <a:lumMod val="75000"/>
                    <a:lumOff val="25000"/>
                  </a:prstClr>
                </a:solidFill>
                <a:latin typeface="Times New Roman" panose="02020603050405020304" pitchFamily="18" charset="0"/>
                <a:cs typeface="Times New Roman" panose="02020603050405020304" pitchFamily="18" charset="0"/>
              </a:rPr>
              <a:t> In addition to the conventional image editing techniques such as splicing, copy-move and retouching, more image editing techniques, such as colorization and image generation, are proposed. </a:t>
            </a:r>
          </a:p>
          <a:p>
            <a:pPr marL="457200" indent="-457200" algn="just">
              <a:spcAft>
                <a:spcPts val="600"/>
              </a:spcAft>
              <a:buFont typeface="+mj-lt"/>
              <a:buAutoNum type="arabicPeriod"/>
            </a:pPr>
            <a:endParaRPr lang="en-IN" sz="2400" dirty="0">
              <a:solidFill>
                <a:prstClr val="black">
                  <a:lumMod val="75000"/>
                  <a:lumOff val="25000"/>
                </a:prst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CC610CA2-EFEC-4C89-BEE0-8D26435E8C57}"/>
              </a:ext>
            </a:extLst>
          </p:cNvPr>
          <p:cNvSpPr txBox="1"/>
          <p:nvPr/>
        </p:nvSpPr>
        <p:spPr>
          <a:xfrm>
            <a:off x="10789920" y="822509"/>
            <a:ext cx="1209821" cy="507975"/>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400" dirty="0">
                <a:solidFill>
                  <a:prstClr val="black">
                    <a:lumMod val="75000"/>
                    <a:lumOff val="25000"/>
                  </a:prstClr>
                </a:solidFill>
                <a:latin typeface="Times New Roman" panose="02020603050405020304" pitchFamily="18" charset="0"/>
                <a:cs typeface="Times New Roman" panose="02020603050405020304" pitchFamily="18" charset="0"/>
              </a:rPr>
              <a:t>3</a:t>
            </a:r>
          </a:p>
        </p:txBody>
      </p:sp>
    </p:spTree>
    <p:extLst>
      <p:ext uri="{BB962C8B-B14F-4D97-AF65-F5344CB8AC3E}">
        <p14:creationId xmlns:p14="http://schemas.microsoft.com/office/powerpoint/2010/main" val="225163801"/>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200BAF4-D916-45CA-AA89-B22EFC36D657}"/>
              </a:ext>
            </a:extLst>
          </p:cNvPr>
          <p:cNvSpPr txBox="1">
            <a:spLocks/>
          </p:cNvSpPr>
          <p:nvPr/>
        </p:nvSpPr>
        <p:spPr>
          <a:xfrm>
            <a:off x="604433" y="656070"/>
            <a:ext cx="8665569" cy="747763"/>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a:lstStyle>
          <a:p>
            <a:r>
              <a:rPr lang="en-IN" dirty="0">
                <a:latin typeface="Times New Roman" panose="02020603050405020304" pitchFamily="18" charset="0"/>
                <a:cs typeface="Times New Roman" panose="02020603050405020304" pitchFamily="18" charset="0"/>
              </a:rPr>
              <a:t>IMAGE SPLICING</a:t>
            </a:r>
            <a:br>
              <a:rPr lang="en-IN" dirty="0">
                <a:latin typeface="Times New Roman" panose="02020603050405020304" pitchFamily="18" charset="0"/>
                <a:cs typeface="Times New Roman" panose="02020603050405020304" pitchFamily="18" charset="0"/>
              </a:rPr>
            </a:br>
            <a:endParaRPr lang="en-IN" dirty="0"/>
          </a:p>
        </p:txBody>
      </p:sp>
      <p:sp>
        <p:nvSpPr>
          <p:cNvPr id="5" name="TextBox 4">
            <a:extLst>
              <a:ext uri="{FF2B5EF4-FFF2-40B4-BE49-F238E27FC236}">
                <a16:creationId xmlns:a16="http://schemas.microsoft.com/office/drawing/2014/main" id="{139CEFAB-7539-42BD-A60B-CF231B06DF55}"/>
              </a:ext>
            </a:extLst>
          </p:cNvPr>
          <p:cNvSpPr txBox="1"/>
          <p:nvPr/>
        </p:nvSpPr>
        <p:spPr>
          <a:xfrm>
            <a:off x="604433" y="1403833"/>
            <a:ext cx="10858695" cy="1113183"/>
          </a:xfrm>
          <a:prstGeom prst="rect">
            <a:avLst/>
          </a:prstGeom>
        </p:spPr>
        <p:txBody>
          <a:bodyPr vert="horz" wrap="none" lIns="91440" tIns="45720" rIns="91440" bIns="45720" rtlCol="0">
            <a:noAutofit/>
          </a:bodyPr>
          <a:lstStyle/>
          <a:p>
            <a:pPr algn="just" fontAlgn="base"/>
            <a:r>
              <a:rPr lang="en-US" sz="2400" dirty="0">
                <a:latin typeface="Times New Roman" panose="02020603050405020304" pitchFamily="18" charset="0"/>
                <a:cs typeface="Times New Roman" panose="02020603050405020304" pitchFamily="18" charset="0"/>
              </a:rPr>
              <a:t>Image Splicing is a process of making a composite picture by cutting some object from </a:t>
            </a:r>
          </a:p>
          <a:p>
            <a:pPr algn="just" fontAlgn="base"/>
            <a:r>
              <a:rPr lang="en-US" sz="2400" dirty="0">
                <a:latin typeface="Times New Roman" panose="02020603050405020304" pitchFamily="18" charset="0"/>
                <a:cs typeface="Times New Roman" panose="02020603050405020304" pitchFamily="18" charset="0"/>
              </a:rPr>
              <a:t>image and adding it to the some other image</a:t>
            </a:r>
          </a:p>
        </p:txBody>
      </p:sp>
      <p:pic>
        <p:nvPicPr>
          <p:cNvPr id="6" name="Picture 5">
            <a:extLst>
              <a:ext uri="{FF2B5EF4-FFF2-40B4-BE49-F238E27FC236}">
                <a16:creationId xmlns:a16="http://schemas.microsoft.com/office/drawing/2014/main" id="{8A900958-EE81-4FA4-A3A1-CC02D149AA33}"/>
              </a:ext>
            </a:extLst>
          </p:cNvPr>
          <p:cNvPicPr>
            <a:picLocks noChangeAspect="1"/>
          </p:cNvPicPr>
          <p:nvPr/>
        </p:nvPicPr>
        <p:blipFill>
          <a:blip r:embed="rId2"/>
          <a:stretch>
            <a:fillRect/>
          </a:stretch>
        </p:blipFill>
        <p:spPr>
          <a:xfrm>
            <a:off x="504696" y="3079003"/>
            <a:ext cx="3360516" cy="2523963"/>
          </a:xfrm>
          <a:prstGeom prst="rect">
            <a:avLst/>
          </a:prstGeom>
        </p:spPr>
      </p:pic>
      <p:pic>
        <p:nvPicPr>
          <p:cNvPr id="7" name="Picture 6">
            <a:extLst>
              <a:ext uri="{FF2B5EF4-FFF2-40B4-BE49-F238E27FC236}">
                <a16:creationId xmlns:a16="http://schemas.microsoft.com/office/drawing/2014/main" id="{0CB67D81-D484-4932-BF41-805C05F48B54}"/>
              </a:ext>
            </a:extLst>
          </p:cNvPr>
          <p:cNvPicPr>
            <a:picLocks noChangeAspect="1"/>
          </p:cNvPicPr>
          <p:nvPr/>
        </p:nvPicPr>
        <p:blipFill>
          <a:blip r:embed="rId3"/>
          <a:stretch>
            <a:fillRect/>
          </a:stretch>
        </p:blipFill>
        <p:spPr>
          <a:xfrm>
            <a:off x="4106148" y="3079003"/>
            <a:ext cx="3127519" cy="2450804"/>
          </a:xfrm>
          <a:prstGeom prst="rect">
            <a:avLst/>
          </a:prstGeom>
        </p:spPr>
      </p:pic>
      <p:pic>
        <p:nvPicPr>
          <p:cNvPr id="8" name="Picture 7">
            <a:extLst>
              <a:ext uri="{FF2B5EF4-FFF2-40B4-BE49-F238E27FC236}">
                <a16:creationId xmlns:a16="http://schemas.microsoft.com/office/drawing/2014/main" id="{A3C0240F-B084-42E5-8D10-1A7A3D96853E}"/>
              </a:ext>
            </a:extLst>
          </p:cNvPr>
          <p:cNvPicPr>
            <a:picLocks noChangeAspect="1"/>
          </p:cNvPicPr>
          <p:nvPr/>
        </p:nvPicPr>
        <p:blipFill>
          <a:blip r:embed="rId4"/>
          <a:stretch>
            <a:fillRect/>
          </a:stretch>
        </p:blipFill>
        <p:spPr>
          <a:xfrm>
            <a:off x="7474603" y="3079003"/>
            <a:ext cx="4212701" cy="2523963"/>
          </a:xfrm>
          <a:prstGeom prst="rect">
            <a:avLst/>
          </a:prstGeom>
        </p:spPr>
      </p:pic>
      <p:sp>
        <p:nvSpPr>
          <p:cNvPr id="2" name="TextBox 1">
            <a:extLst>
              <a:ext uri="{FF2B5EF4-FFF2-40B4-BE49-F238E27FC236}">
                <a16:creationId xmlns:a16="http://schemas.microsoft.com/office/drawing/2014/main" id="{8A65E379-7783-4DB7-9E57-1B827BCFED8D}"/>
              </a:ext>
            </a:extLst>
          </p:cNvPr>
          <p:cNvSpPr txBox="1"/>
          <p:nvPr/>
        </p:nvSpPr>
        <p:spPr>
          <a:xfrm>
            <a:off x="10716633" y="755631"/>
            <a:ext cx="970671" cy="548640"/>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400" dirty="0">
                <a:solidFill>
                  <a:prstClr val="black">
                    <a:lumMod val="75000"/>
                    <a:lumOff val="25000"/>
                  </a:prstClr>
                </a:solidFill>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382352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2" presetClass="emph" presetSubtype="0" fill="hold" nodeType="clickEffect">
                                  <p:stCondLst>
                                    <p:cond delay="0"/>
                                  </p:stCondLst>
                                  <p:childTnLst>
                                    <p:animRot by="120000">
                                      <p:cBhvr>
                                        <p:cTn id="16" dur="100" fill="hold">
                                          <p:stCondLst>
                                            <p:cond delay="0"/>
                                          </p:stCondLst>
                                        </p:cTn>
                                        <p:tgtEl>
                                          <p:spTgt spid="8"/>
                                        </p:tgtEl>
                                        <p:attrNameLst>
                                          <p:attrName>r</p:attrName>
                                        </p:attrNameLst>
                                      </p:cBhvr>
                                    </p:animRot>
                                    <p:animRot by="-240000">
                                      <p:cBhvr>
                                        <p:cTn id="17" dur="200" fill="hold">
                                          <p:stCondLst>
                                            <p:cond delay="200"/>
                                          </p:stCondLst>
                                        </p:cTn>
                                        <p:tgtEl>
                                          <p:spTgt spid="8"/>
                                        </p:tgtEl>
                                        <p:attrNameLst>
                                          <p:attrName>r</p:attrName>
                                        </p:attrNameLst>
                                      </p:cBhvr>
                                    </p:animRot>
                                    <p:animRot by="240000">
                                      <p:cBhvr>
                                        <p:cTn id="18" dur="200" fill="hold">
                                          <p:stCondLst>
                                            <p:cond delay="400"/>
                                          </p:stCondLst>
                                        </p:cTn>
                                        <p:tgtEl>
                                          <p:spTgt spid="8"/>
                                        </p:tgtEl>
                                        <p:attrNameLst>
                                          <p:attrName>r</p:attrName>
                                        </p:attrNameLst>
                                      </p:cBhvr>
                                    </p:animRot>
                                    <p:animRot by="-240000">
                                      <p:cBhvr>
                                        <p:cTn id="19" dur="200" fill="hold">
                                          <p:stCondLst>
                                            <p:cond delay="600"/>
                                          </p:stCondLst>
                                        </p:cTn>
                                        <p:tgtEl>
                                          <p:spTgt spid="8"/>
                                        </p:tgtEl>
                                        <p:attrNameLst>
                                          <p:attrName>r</p:attrName>
                                        </p:attrNameLst>
                                      </p:cBhvr>
                                    </p:animRot>
                                    <p:animRot by="120000">
                                      <p:cBhvr>
                                        <p:cTn id="2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382F883-12E5-41FA-A2EA-5F7326240755}"/>
              </a:ext>
            </a:extLst>
          </p:cNvPr>
          <p:cNvSpPr txBox="1">
            <a:spLocks/>
          </p:cNvSpPr>
          <p:nvPr/>
        </p:nvSpPr>
        <p:spPr>
          <a:xfrm>
            <a:off x="547508" y="772811"/>
            <a:ext cx="8849710" cy="64008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a:lstStyle>
          <a:p>
            <a:r>
              <a:rPr lang="en-IN">
                <a:latin typeface="Times New Roman" panose="02020603050405020304" pitchFamily="18" charset="0"/>
                <a:cs typeface="Times New Roman" panose="02020603050405020304" pitchFamily="18" charset="0"/>
              </a:rPr>
              <a:t>COPY-MOVE FORGERY</a:t>
            </a:r>
            <a:br>
              <a:rPr lang="en-IN">
                <a:latin typeface="Times New Roman" panose="02020603050405020304" pitchFamily="18" charset="0"/>
                <a:cs typeface="Times New Roman" panose="02020603050405020304" pitchFamily="18" charset="0"/>
              </a:rPr>
            </a:br>
            <a:endParaRPr lang="en-IN" dirty="0"/>
          </a:p>
        </p:txBody>
      </p:sp>
      <p:sp>
        <p:nvSpPr>
          <p:cNvPr id="5" name="Rectangle 4">
            <a:extLst>
              <a:ext uri="{FF2B5EF4-FFF2-40B4-BE49-F238E27FC236}">
                <a16:creationId xmlns:a16="http://schemas.microsoft.com/office/drawing/2014/main" id="{57196018-9D85-457F-A249-9DC77318FF6E}"/>
              </a:ext>
              <a:ext uri="{C183D7F6-B498-43B3-948B-1728B52AA6E4}">
                <adec:decorative xmlns="" xmlns:adec="http://schemas.microsoft.com/office/drawing/2017/decorative" val="1"/>
              </a:ext>
            </a:extLst>
          </p:cNvPr>
          <p:cNvSpPr/>
          <p:nvPr/>
        </p:nvSpPr>
        <p:spPr>
          <a:xfrm>
            <a:off x="5268629" y="2868230"/>
            <a:ext cx="6318174" cy="640080"/>
          </a:xfrm>
          <a:prstGeom prst="rect">
            <a:avLst/>
          </a:prstGeom>
          <a:gradFill flip="none" rotWithShape="1">
            <a:gsLst>
              <a:gs pos="0">
                <a:srgbClr val="F5F5F5">
                  <a:alpha val="0"/>
                </a:srgbClr>
              </a:gs>
              <a:gs pos="100000">
                <a:srgbClr val="F5F5F5"/>
              </a:gs>
              <a:gs pos="43000">
                <a:srgbClr val="F5F5F5"/>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TextBox 5">
            <a:extLst>
              <a:ext uri="{FF2B5EF4-FFF2-40B4-BE49-F238E27FC236}">
                <a16:creationId xmlns:a16="http://schemas.microsoft.com/office/drawing/2014/main" id="{F491AAB6-460B-45AA-A3EB-57358CAAD1CE}"/>
              </a:ext>
            </a:extLst>
          </p:cNvPr>
          <p:cNvSpPr txBox="1"/>
          <p:nvPr/>
        </p:nvSpPr>
        <p:spPr>
          <a:xfrm>
            <a:off x="547508" y="1440440"/>
            <a:ext cx="10982369" cy="902371"/>
          </a:xfrm>
          <a:prstGeom prst="rect">
            <a:avLst/>
          </a:prstGeom>
        </p:spPr>
        <p:txBody>
          <a:bodyPr vert="horz" wrap="square" lIns="91440" tIns="45720" rIns="91440" bIns="45720" rtlCol="0">
            <a:noAutofit/>
          </a:bodyPr>
          <a:lstStyle/>
          <a:p>
            <a:pPr algn="just">
              <a:spcAft>
                <a:spcPts val="600"/>
              </a:spcAft>
            </a:pPr>
            <a:r>
              <a:rPr lang="en-US" sz="2400" dirty="0">
                <a:latin typeface="Times New Roman" panose="02020603050405020304" pitchFamily="18" charset="0"/>
                <a:cs typeface="Times New Roman" panose="02020603050405020304" pitchFamily="18" charset="0"/>
              </a:rPr>
              <a:t>Copy Move forgery is a process of making a composite picture by cutting some object from image and adding it to the same image.</a:t>
            </a:r>
            <a:endParaRPr lang="en-IN" sz="2400" dirty="0">
              <a:latin typeface="Times New Roman" panose="02020603050405020304" pitchFamily="18" charset="0"/>
              <a:cs typeface="Times New Roman" panose="02020603050405020304" pitchFamily="18" charset="0"/>
            </a:endParaRPr>
          </a:p>
          <a:p>
            <a:pPr marL="0" indent="0" algn="just">
              <a:spcAft>
                <a:spcPts val="600"/>
              </a:spcAft>
              <a:buNone/>
            </a:pPr>
            <a:endParaRPr lang="en-IN" sz="2400" dirty="0">
              <a:solidFill>
                <a:prstClr val="black">
                  <a:lumMod val="75000"/>
                  <a:lumOff val="25000"/>
                </a:prst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B9F7DC6-8507-4B00-8FC0-A98492F60683}"/>
              </a:ext>
            </a:extLst>
          </p:cNvPr>
          <p:cNvPicPr>
            <a:picLocks noChangeAspect="1"/>
          </p:cNvPicPr>
          <p:nvPr/>
        </p:nvPicPr>
        <p:blipFill>
          <a:blip r:embed="rId2"/>
          <a:stretch>
            <a:fillRect/>
          </a:stretch>
        </p:blipFill>
        <p:spPr>
          <a:xfrm>
            <a:off x="858415" y="2868230"/>
            <a:ext cx="4590852" cy="3448025"/>
          </a:xfrm>
          <a:prstGeom prst="rect">
            <a:avLst/>
          </a:prstGeom>
        </p:spPr>
      </p:pic>
      <p:pic>
        <p:nvPicPr>
          <p:cNvPr id="8" name="Picture 7">
            <a:extLst>
              <a:ext uri="{FF2B5EF4-FFF2-40B4-BE49-F238E27FC236}">
                <a16:creationId xmlns:a16="http://schemas.microsoft.com/office/drawing/2014/main" id="{9B166770-0C0D-438C-BE9F-6415AF30BD9A}"/>
              </a:ext>
            </a:extLst>
          </p:cNvPr>
          <p:cNvPicPr>
            <a:picLocks noChangeAspect="1"/>
          </p:cNvPicPr>
          <p:nvPr/>
        </p:nvPicPr>
        <p:blipFill>
          <a:blip r:embed="rId3"/>
          <a:stretch>
            <a:fillRect/>
          </a:stretch>
        </p:blipFill>
        <p:spPr>
          <a:xfrm>
            <a:off x="6328580" y="2868230"/>
            <a:ext cx="4590852" cy="3476648"/>
          </a:xfrm>
          <a:prstGeom prst="rect">
            <a:avLst/>
          </a:prstGeom>
        </p:spPr>
      </p:pic>
      <p:sp>
        <p:nvSpPr>
          <p:cNvPr id="2" name="TextBox 1">
            <a:extLst>
              <a:ext uri="{FF2B5EF4-FFF2-40B4-BE49-F238E27FC236}">
                <a16:creationId xmlns:a16="http://schemas.microsoft.com/office/drawing/2014/main" id="{8F443461-1F0D-4BC6-AA7A-910FCB9499E7}"/>
              </a:ext>
            </a:extLst>
          </p:cNvPr>
          <p:cNvSpPr txBox="1"/>
          <p:nvPr/>
        </p:nvSpPr>
        <p:spPr>
          <a:xfrm>
            <a:off x="10768260" y="769767"/>
            <a:ext cx="1423740" cy="407963"/>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400" dirty="0">
                <a:solidFill>
                  <a:prstClr val="black">
                    <a:lumMod val="75000"/>
                    <a:lumOff val="25000"/>
                  </a:prstClr>
                </a:solidFill>
                <a:latin typeface="Times New Roman" panose="02020603050405020304" pitchFamily="18" charset="0"/>
                <a:cs typeface="Times New Roman" panose="02020603050405020304" pitchFamily="18" charset="0"/>
              </a:rPr>
              <a:t>5</a:t>
            </a:r>
          </a:p>
        </p:txBody>
      </p:sp>
    </p:spTree>
    <p:extLst>
      <p:ext uri="{BB962C8B-B14F-4D97-AF65-F5344CB8AC3E}">
        <p14:creationId xmlns:p14="http://schemas.microsoft.com/office/powerpoint/2010/main" val="51595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866D84-CFDE-4BBE-8ECC-A22D422A6965}"/>
              </a:ext>
            </a:extLst>
          </p:cNvPr>
          <p:cNvSpPr txBox="1">
            <a:spLocks/>
          </p:cNvSpPr>
          <p:nvPr/>
        </p:nvSpPr>
        <p:spPr>
          <a:xfrm>
            <a:off x="521208" y="745522"/>
            <a:ext cx="6876288" cy="64008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a:lstStyle>
          <a:p>
            <a:r>
              <a:rPr lang="en-IN" dirty="0">
                <a:latin typeface="Times New Roman" panose="02020603050405020304" pitchFamily="18" charset="0"/>
                <a:cs typeface="Times New Roman" panose="02020603050405020304" pitchFamily="18" charset="0"/>
              </a:rPr>
              <a:t>IMAGE RETOUCHING</a:t>
            </a:r>
            <a:br>
              <a:rPr lang="en-IN" dirty="0">
                <a:latin typeface="Times New Roman" panose="02020603050405020304" pitchFamily="18" charset="0"/>
                <a:cs typeface="Times New Roman" panose="02020603050405020304" pitchFamily="18" charset="0"/>
              </a:rPr>
            </a:br>
            <a:endParaRPr lang="en-IN" dirty="0"/>
          </a:p>
        </p:txBody>
      </p:sp>
      <p:sp>
        <p:nvSpPr>
          <p:cNvPr id="5" name="Content Placeholder 17" descr="Try them yourself with the parrot on the right:">
            <a:extLst>
              <a:ext uri="{FF2B5EF4-FFF2-40B4-BE49-F238E27FC236}">
                <a16:creationId xmlns:a16="http://schemas.microsoft.com/office/drawing/2014/main" id="{A1E018D4-A65E-4796-BC03-749054D48659}"/>
              </a:ext>
            </a:extLst>
          </p:cNvPr>
          <p:cNvSpPr txBox="1">
            <a:spLocks/>
          </p:cNvSpPr>
          <p:nvPr/>
        </p:nvSpPr>
        <p:spPr>
          <a:xfrm>
            <a:off x="521208" y="1385602"/>
            <a:ext cx="10983132" cy="1219093"/>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Aft>
                <a:spcPts val="2000"/>
              </a:spcAft>
              <a:buNone/>
            </a:pPr>
            <a:r>
              <a:rPr lang="en-US" sz="2400" dirty="0">
                <a:solidFill>
                  <a:prstClr val="black">
                    <a:lumMod val="75000"/>
                    <a:lumOff val="25000"/>
                  </a:prstClr>
                </a:solidFill>
                <a:latin typeface="Times New Roman" panose="02020603050405020304" pitchFamily="18" charset="0"/>
                <a:cs typeface="Times New Roman" panose="02020603050405020304" pitchFamily="18" charset="0"/>
              </a:rPr>
              <a:t>Retouching operation is carried out mostly to enhance or reduce the image features. It refers to the </a:t>
            </a:r>
            <a:r>
              <a:rPr lang="en-US" sz="2400" dirty="0">
                <a:latin typeface="Times New Roman" panose="02020603050405020304" pitchFamily="18" charset="0"/>
                <a:cs typeface="Times New Roman" panose="02020603050405020304" pitchFamily="18" charset="0"/>
              </a:rPr>
              <a:t>process of manipulating photographs in order to slightly change the looks of a subject.</a:t>
            </a:r>
            <a:endParaRPr lang="en-US" sz="2400" dirty="0">
              <a:solidFill>
                <a:prstClr val="black">
                  <a:lumMod val="75000"/>
                  <a:lumOff val="25000"/>
                </a:prstClr>
              </a:solidFill>
              <a:latin typeface="Times New Roman" panose="02020603050405020304" pitchFamily="18" charset="0"/>
              <a:cs typeface="Times New Roman" panose="02020603050405020304" pitchFamily="18" charset="0"/>
            </a:endParaRPr>
          </a:p>
          <a:p>
            <a:pPr marL="0" indent="0" algn="just">
              <a:lnSpc>
                <a:spcPct val="100000"/>
              </a:lnSpc>
              <a:spcAft>
                <a:spcPts val="2000"/>
              </a:spcAft>
              <a:buNone/>
            </a:pPr>
            <a:r>
              <a:rPr lang="en-US" sz="2400" dirty="0">
                <a:solidFill>
                  <a:prstClr val="black">
                    <a:lumMod val="75000"/>
                    <a:lumOff val="25000"/>
                  </a:prstClr>
                </a:solidFill>
                <a:latin typeface="Times New Roman" panose="02020603050405020304" pitchFamily="18" charset="0"/>
                <a:cs typeface="Times New Roman" panose="02020603050405020304" pitchFamily="18" charset="0"/>
              </a:rPr>
              <a:t> </a:t>
            </a:r>
          </a:p>
          <a:p>
            <a:pPr marL="0" indent="0" algn="just">
              <a:lnSpc>
                <a:spcPct val="100000"/>
              </a:lnSpc>
              <a:spcAft>
                <a:spcPts val="2000"/>
              </a:spcAft>
              <a:buNone/>
            </a:pPr>
            <a:endParaRPr lang="en-US" sz="2400" dirty="0">
              <a:solidFill>
                <a:prstClr val="black">
                  <a:lumMod val="75000"/>
                  <a:lumOff val="25000"/>
                </a:prst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B8F3AC2-F8BB-4B12-B448-A8166AB44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678" y="3012002"/>
            <a:ext cx="4280245" cy="2741794"/>
          </a:xfrm>
          <a:prstGeom prst="rect">
            <a:avLst/>
          </a:prstGeom>
        </p:spPr>
      </p:pic>
      <p:pic>
        <p:nvPicPr>
          <p:cNvPr id="7" name="Picture 6">
            <a:extLst>
              <a:ext uri="{FF2B5EF4-FFF2-40B4-BE49-F238E27FC236}">
                <a16:creationId xmlns:a16="http://schemas.microsoft.com/office/drawing/2014/main" id="{D858F6F1-439F-4309-8238-9F1198F75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884" y="3303287"/>
            <a:ext cx="5558873" cy="2450509"/>
          </a:xfrm>
          <a:prstGeom prst="rect">
            <a:avLst/>
          </a:prstGeom>
        </p:spPr>
      </p:pic>
      <p:sp>
        <p:nvSpPr>
          <p:cNvPr id="2" name="TextBox 1">
            <a:extLst>
              <a:ext uri="{FF2B5EF4-FFF2-40B4-BE49-F238E27FC236}">
                <a16:creationId xmlns:a16="http://schemas.microsoft.com/office/drawing/2014/main" id="{23730F95-F9C1-42D2-89A2-910A2EF576CE}"/>
              </a:ext>
            </a:extLst>
          </p:cNvPr>
          <p:cNvSpPr txBox="1"/>
          <p:nvPr/>
        </p:nvSpPr>
        <p:spPr>
          <a:xfrm>
            <a:off x="10729030" y="687010"/>
            <a:ext cx="1283418" cy="443723"/>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400" dirty="0">
                <a:solidFill>
                  <a:prstClr val="black">
                    <a:lumMod val="75000"/>
                    <a:lumOff val="25000"/>
                  </a:prstClr>
                </a:solidFill>
                <a:latin typeface="Times New Roman" panose="02020603050405020304" pitchFamily="18" charset="0"/>
                <a:cs typeface="Times New Roman" panose="02020603050405020304" pitchFamily="18" charset="0"/>
              </a:rPr>
              <a:t>6</a:t>
            </a:r>
          </a:p>
        </p:txBody>
      </p:sp>
    </p:spTree>
    <p:extLst>
      <p:ext uri="{BB962C8B-B14F-4D97-AF65-F5344CB8AC3E}">
        <p14:creationId xmlns:p14="http://schemas.microsoft.com/office/powerpoint/2010/main" val="216727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3C97-E356-4FF9-AED5-879B8F991C1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2. PROBLEM STATEMENT</a:t>
            </a:r>
          </a:p>
        </p:txBody>
      </p:sp>
      <p:sp>
        <p:nvSpPr>
          <p:cNvPr id="11" name="Content Placeholder Step 2" descr="With the Pan &amp; Zoom button enabled, now move, rotate, and resize your 3D model.  ">
            <a:extLst>
              <a:ext uri="{FF2B5EF4-FFF2-40B4-BE49-F238E27FC236}">
                <a16:creationId xmlns:a16="http://schemas.microsoft.com/office/drawing/2014/main" id="{38280C20-AD97-47D9-A4D9-3D51B6EEA886}"/>
              </a:ext>
            </a:extLst>
          </p:cNvPr>
          <p:cNvSpPr txBox="1">
            <a:spLocks/>
          </p:cNvSpPr>
          <p:nvPr/>
        </p:nvSpPr>
        <p:spPr>
          <a:xfrm>
            <a:off x="604435" y="1457740"/>
            <a:ext cx="10983132" cy="495163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Aft>
                <a:spcPts val="2000"/>
              </a:spcAft>
              <a:buFont typeface="Wingdings" panose="05000000000000000000" pitchFamily="2" charset="2"/>
              <a:buChar char="§"/>
            </a:pPr>
            <a:r>
              <a:rPr lang="en-US" sz="2400" dirty="0">
                <a:solidFill>
                  <a:prstClr val="black">
                    <a:lumMod val="75000"/>
                    <a:lumOff val="25000"/>
                  </a:prstClr>
                </a:solidFill>
                <a:latin typeface="Times New Roman" panose="02020603050405020304" pitchFamily="18" charset="0"/>
                <a:cs typeface="Times New Roman" panose="02020603050405020304" pitchFamily="18" charset="0"/>
              </a:rPr>
              <a:t>An emerging image editing technique is </a:t>
            </a:r>
            <a:r>
              <a:rPr lang="en-US" sz="2400" dirty="0">
                <a:solidFill>
                  <a:srgbClr val="FF0000"/>
                </a:solidFill>
                <a:latin typeface="Times New Roman" panose="02020603050405020304" pitchFamily="18" charset="0"/>
                <a:cs typeface="Times New Roman" panose="02020603050405020304" pitchFamily="18" charset="0"/>
              </a:rPr>
              <a:t>colorization</a:t>
            </a:r>
            <a:r>
              <a:rPr lang="en-US" sz="2400" dirty="0">
                <a:solidFill>
                  <a:prstClr val="black">
                    <a:lumMod val="75000"/>
                    <a:lumOff val="25000"/>
                  </a:prstClr>
                </a:solidFill>
                <a:latin typeface="Times New Roman" panose="02020603050405020304" pitchFamily="18" charset="0"/>
                <a:cs typeface="Times New Roman" panose="02020603050405020304" pitchFamily="18" charset="0"/>
              </a:rPr>
              <a:t>, in which grayscale images are colorized with realistic colors.</a:t>
            </a:r>
          </a:p>
        </p:txBody>
      </p:sp>
      <p:pic>
        <p:nvPicPr>
          <p:cNvPr id="24" name="Picture 23">
            <a:extLst>
              <a:ext uri="{FF2B5EF4-FFF2-40B4-BE49-F238E27FC236}">
                <a16:creationId xmlns:a16="http://schemas.microsoft.com/office/drawing/2014/main" id="{44FCC8C9-4BE8-4B49-ABD7-30E621DB3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962" y="2939146"/>
            <a:ext cx="5451038" cy="30243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6" name="Picture 25">
            <a:extLst>
              <a:ext uri="{FF2B5EF4-FFF2-40B4-BE49-F238E27FC236}">
                <a16:creationId xmlns:a16="http://schemas.microsoft.com/office/drawing/2014/main" id="{CDA63FB0-DEFA-43BF-B6C3-E388A5786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3316" y="2939146"/>
            <a:ext cx="5400591" cy="30243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9247D16F-F0FD-4F9A-B56C-F66EFFDD69F8}"/>
              </a:ext>
            </a:extLst>
          </p:cNvPr>
          <p:cNvSpPr txBox="1"/>
          <p:nvPr/>
        </p:nvSpPr>
        <p:spPr>
          <a:xfrm>
            <a:off x="10922408" y="724531"/>
            <a:ext cx="1083212" cy="463205"/>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400" dirty="0">
                <a:solidFill>
                  <a:prstClr val="black">
                    <a:lumMod val="75000"/>
                    <a:lumOff val="25000"/>
                  </a:prstClr>
                </a:solidFill>
                <a:latin typeface="Times New Roman" panose="02020603050405020304" pitchFamily="18" charset="0"/>
                <a:cs typeface="Times New Roman" panose="02020603050405020304" pitchFamily="18" charset="0"/>
              </a:rPr>
              <a:t>7</a:t>
            </a:r>
          </a:p>
        </p:txBody>
      </p:sp>
    </p:spTree>
    <p:extLst>
      <p:ext uri="{BB962C8B-B14F-4D97-AF65-F5344CB8AC3E}">
        <p14:creationId xmlns:p14="http://schemas.microsoft.com/office/powerpoint/2010/main" val="176475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ircle(in)">
                                      <p:cBhvr>
                                        <p:cTn id="7" dur="2000"/>
                                        <p:tgtEl>
                                          <p:spTgt spid="26"/>
                                        </p:tgtEl>
                                      </p:cBhvr>
                                    </p:animEffect>
                                  </p:childTnLst>
                                </p:cTn>
                              </p:par>
                              <p:par>
                                <p:cTn id="8" presetID="6" presetClass="entr" presetSubtype="16"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circle(in)">
                                      <p:cBhvr>
                                        <p:cTn id="10"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53E229-919A-43DC-83CA-7A3BBF2C5BF0}"/>
              </a:ext>
            </a:extLst>
          </p:cNvPr>
          <p:cNvSpPr>
            <a:spLocks noGrp="1"/>
          </p:cNvSpPr>
          <p:nvPr>
            <p:ph type="title"/>
          </p:nvPr>
        </p:nvSpPr>
        <p:spPr>
          <a:xfrm>
            <a:off x="521208" y="678063"/>
            <a:ext cx="6876288" cy="640080"/>
          </a:xfrm>
        </p:spPr>
        <p:txBody>
          <a:bodyPr/>
          <a:lstStyle/>
          <a:p>
            <a:endParaRPr lang="en-IN" dirty="0"/>
          </a:p>
        </p:txBody>
      </p:sp>
      <p:pic>
        <p:nvPicPr>
          <p:cNvPr id="5" name="Content Placeholder 4">
            <a:extLst>
              <a:ext uri="{FF2B5EF4-FFF2-40B4-BE49-F238E27FC236}">
                <a16:creationId xmlns:a16="http://schemas.microsoft.com/office/drawing/2014/main" id="{05CA35A4-A169-4D7D-AC49-0BF76B017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5096" y="1662752"/>
            <a:ext cx="6586330" cy="3976687"/>
          </a:xfrm>
          <a:prstGeom prst="rect">
            <a:avLst/>
          </a:prstGeom>
        </p:spPr>
      </p:pic>
      <p:sp>
        <p:nvSpPr>
          <p:cNvPr id="6" name="TextBox 5">
            <a:extLst>
              <a:ext uri="{FF2B5EF4-FFF2-40B4-BE49-F238E27FC236}">
                <a16:creationId xmlns:a16="http://schemas.microsoft.com/office/drawing/2014/main" id="{D71AE4DE-A964-46C8-A210-1FF6732DFF88}"/>
              </a:ext>
            </a:extLst>
          </p:cNvPr>
          <p:cNvSpPr txBox="1"/>
          <p:nvPr/>
        </p:nvSpPr>
        <p:spPr>
          <a:xfrm>
            <a:off x="318052" y="1662752"/>
            <a:ext cx="5194852" cy="3976687"/>
          </a:xfrm>
          <a:prstGeom prst="rect">
            <a:avLst/>
          </a:prstGeom>
        </p:spPr>
        <p:txBody>
          <a:bodyPr vert="horz" wrap="none" lIns="91440" tIns="45720" rIns="91440" bIns="45720" rtlCol="0">
            <a:noAutofit/>
          </a:bodyPr>
          <a:lstStyle/>
          <a:p>
            <a:pPr marL="342900" indent="-342900" algn="just">
              <a:spcAft>
                <a:spcPts val="600"/>
              </a:spcAft>
              <a:buFont typeface="Wingdings" panose="05000000000000000000" pitchFamily="2" charset="2"/>
              <a:buChar char="§"/>
            </a:pPr>
            <a:r>
              <a:rPr lang="en-IN" sz="2400" dirty="0">
                <a:solidFill>
                  <a:prstClr val="black">
                    <a:lumMod val="75000"/>
                    <a:lumOff val="25000"/>
                  </a:prstClr>
                </a:solidFill>
                <a:latin typeface="Times New Roman" panose="02020603050405020304" pitchFamily="18" charset="0"/>
                <a:cs typeface="Times New Roman" panose="02020603050405020304" pitchFamily="18" charset="0"/>
              </a:rPr>
              <a:t>Image forensic technologies </a:t>
            </a:r>
            <a:r>
              <a:rPr lang="en-US" sz="2400" dirty="0">
                <a:solidFill>
                  <a:prstClr val="black">
                    <a:lumMod val="75000"/>
                    <a:lumOff val="25000"/>
                  </a:prstClr>
                </a:solidFill>
                <a:latin typeface="Times New Roman" panose="02020603050405020304" pitchFamily="18" charset="0"/>
                <a:cs typeface="Times New Roman" panose="02020603050405020304" pitchFamily="18" charset="0"/>
              </a:rPr>
              <a:t>can be </a:t>
            </a:r>
          </a:p>
          <a:p>
            <a:pPr algn="just">
              <a:spcAft>
                <a:spcPts val="600"/>
              </a:spcAft>
            </a:pPr>
            <a:r>
              <a:rPr lang="en-US" sz="2400" dirty="0">
                <a:solidFill>
                  <a:prstClr val="black">
                    <a:lumMod val="75000"/>
                    <a:lumOff val="25000"/>
                  </a:prstClr>
                </a:solidFill>
                <a:latin typeface="Times New Roman" panose="02020603050405020304" pitchFamily="18" charset="0"/>
                <a:cs typeface="Times New Roman" panose="02020603050405020304" pitchFamily="18" charset="0"/>
              </a:rPr>
              <a:t>     categorized into two classes, </a:t>
            </a:r>
          </a:p>
          <a:p>
            <a:pPr algn="just">
              <a:spcAft>
                <a:spcPts val="600"/>
              </a:spcAft>
            </a:pPr>
            <a:endParaRPr lang="en-US" sz="2400" dirty="0">
              <a:latin typeface="Times New Roman" panose="02020603050405020304" pitchFamily="18" charset="0"/>
              <a:cs typeface="Times New Roman" panose="02020603050405020304" pitchFamily="18" charset="0"/>
            </a:endParaRPr>
          </a:p>
          <a:p>
            <a:pPr marL="457200" indent="-457200" algn="just">
              <a:spcAft>
                <a:spcPts val="600"/>
              </a:spcAft>
              <a:buFont typeface="+mj-lt"/>
              <a:buAutoNum type="arabicPeriod"/>
            </a:pPr>
            <a:r>
              <a:rPr lang="en-US" sz="2400" dirty="0">
                <a:latin typeface="Times New Roman" panose="02020603050405020304" pitchFamily="18" charset="0"/>
                <a:cs typeface="Times New Roman" panose="02020603050405020304" pitchFamily="18" charset="0"/>
              </a:rPr>
              <a:t>active techniques </a:t>
            </a:r>
          </a:p>
          <a:p>
            <a:pPr marL="457200" indent="-457200" algn="just">
              <a:spcAft>
                <a:spcPts val="600"/>
              </a:spcAft>
              <a:buFont typeface="+mj-lt"/>
              <a:buAutoNum type="arabicPeriod"/>
            </a:pPr>
            <a:r>
              <a:rPr lang="en-US" sz="2400" dirty="0">
                <a:latin typeface="Times New Roman" panose="02020603050405020304" pitchFamily="18" charset="0"/>
                <a:cs typeface="Times New Roman" panose="02020603050405020304" pitchFamily="18" charset="0"/>
              </a:rPr>
              <a:t> passive techniques. </a:t>
            </a:r>
          </a:p>
        </p:txBody>
      </p:sp>
      <p:sp>
        <p:nvSpPr>
          <p:cNvPr id="2" name="TextBox 1">
            <a:extLst>
              <a:ext uri="{FF2B5EF4-FFF2-40B4-BE49-F238E27FC236}">
                <a16:creationId xmlns:a16="http://schemas.microsoft.com/office/drawing/2014/main" id="{BDAA4C43-CAA8-45DE-949E-95A0C4890C5B}"/>
              </a:ext>
            </a:extLst>
          </p:cNvPr>
          <p:cNvSpPr txBox="1"/>
          <p:nvPr/>
        </p:nvSpPr>
        <p:spPr>
          <a:xfrm>
            <a:off x="10630078" y="744884"/>
            <a:ext cx="1111348" cy="506437"/>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400" dirty="0">
                <a:solidFill>
                  <a:prstClr val="black">
                    <a:lumMod val="75000"/>
                    <a:lumOff val="25000"/>
                  </a:prstClr>
                </a:solidFill>
                <a:latin typeface="Times New Roman" panose="02020603050405020304" pitchFamily="18" charset="0"/>
                <a:cs typeface="Times New Roman" panose="02020603050405020304" pitchFamily="18" charset="0"/>
              </a:rPr>
              <a:t>8</a:t>
            </a:r>
          </a:p>
        </p:txBody>
      </p:sp>
    </p:spTree>
    <p:extLst>
      <p:ext uri="{BB962C8B-B14F-4D97-AF65-F5344CB8AC3E}">
        <p14:creationId xmlns:p14="http://schemas.microsoft.com/office/powerpoint/2010/main" val="143704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82CC1DEB-B829-48EE-82D4-B0A6DA12B51E}"/>
              </a:ext>
            </a:extLst>
          </p:cNvPr>
          <p:cNvSpPr txBox="1"/>
          <p:nvPr/>
        </p:nvSpPr>
        <p:spPr>
          <a:xfrm>
            <a:off x="604433" y="1470991"/>
            <a:ext cx="10983131" cy="5035825"/>
          </a:xfrm>
          <a:prstGeom prst="rect">
            <a:avLst/>
          </a:prstGeom>
        </p:spPr>
        <p:txBody>
          <a:bodyPr vert="horz" wrap="square" lIns="91440" tIns="45720" rIns="91440" bIns="45720" rtlCol="0">
            <a:noAutofit/>
          </a:bodyPr>
          <a:lstStyle/>
          <a:p>
            <a:pPr marL="342900" indent="-342900" algn="just">
              <a:spcAft>
                <a:spcPts val="600"/>
              </a:spcAft>
              <a:buFont typeface="Wingdings" panose="05000000000000000000" pitchFamily="2" charset="2"/>
              <a:buChar char="§"/>
            </a:pPr>
            <a:endParaRPr lang="en-US" sz="2400" dirty="0">
              <a:solidFill>
                <a:prstClr val="black">
                  <a:lumMod val="75000"/>
                  <a:lumOff val="25000"/>
                </a:prstClr>
              </a:solidFill>
              <a:latin typeface="Times New Roman" panose="02020603050405020304" pitchFamily="18" charset="0"/>
              <a:cs typeface="Times New Roman" panose="02020603050405020304" pitchFamily="18" charset="0"/>
            </a:endParaRPr>
          </a:p>
          <a:p>
            <a:pPr marL="342900" indent="-342900" algn="just">
              <a:spcAft>
                <a:spcPts val="600"/>
              </a:spcAft>
              <a:buFont typeface="Wingdings" panose="05000000000000000000" pitchFamily="2" charset="2"/>
              <a:buChar char="§"/>
            </a:pPr>
            <a:r>
              <a:rPr lang="en-US" sz="2400" dirty="0">
                <a:solidFill>
                  <a:prstClr val="black">
                    <a:lumMod val="75000"/>
                    <a:lumOff val="25000"/>
                  </a:prstClr>
                </a:solidFill>
                <a:latin typeface="Times New Roman" panose="02020603050405020304" pitchFamily="18" charset="0"/>
                <a:cs typeface="Times New Roman" panose="02020603050405020304" pitchFamily="18" charset="0"/>
              </a:rPr>
              <a:t>The active techniques usually refer </a:t>
            </a:r>
            <a:r>
              <a:rPr lang="en-US" sz="2400" dirty="0">
                <a:solidFill>
                  <a:srgbClr val="FF0000"/>
                </a:solidFill>
                <a:latin typeface="Times New Roman" panose="02020603050405020304" pitchFamily="18" charset="0"/>
                <a:cs typeface="Times New Roman" panose="02020603050405020304" pitchFamily="18" charset="0"/>
              </a:rPr>
              <a:t>to watermarking techniques</a:t>
            </a:r>
            <a:r>
              <a:rPr lang="en-US" sz="2400" dirty="0">
                <a:solidFill>
                  <a:prstClr val="black">
                    <a:lumMod val="75000"/>
                    <a:lumOff val="25000"/>
                  </a:prstClr>
                </a:solidFill>
                <a:latin typeface="Times New Roman" panose="02020603050405020304" pitchFamily="18" charset="0"/>
                <a:cs typeface="Times New Roman" panose="02020603050405020304" pitchFamily="18" charset="0"/>
              </a:rPr>
              <a:t>, which embed authentication information in the to-be-protected images. </a:t>
            </a:r>
          </a:p>
          <a:p>
            <a:pPr marL="342900" indent="-342900" algn="just">
              <a:spcAft>
                <a:spcPts val="600"/>
              </a:spcAft>
              <a:buFont typeface="Wingdings" panose="05000000000000000000" pitchFamily="2" charset="2"/>
              <a:buChar char="§"/>
            </a:pPr>
            <a:endParaRPr lang="en-US" sz="2400" dirty="0">
              <a:solidFill>
                <a:prstClr val="black">
                  <a:lumMod val="75000"/>
                  <a:lumOff val="25000"/>
                </a:prstClr>
              </a:solidFill>
              <a:latin typeface="Times New Roman" panose="02020603050405020304" pitchFamily="18" charset="0"/>
              <a:cs typeface="Times New Roman" panose="02020603050405020304" pitchFamily="18" charset="0"/>
            </a:endParaRPr>
          </a:p>
          <a:p>
            <a:pPr marL="342900" indent="-342900" algn="just">
              <a:spcAft>
                <a:spcPts val="600"/>
              </a:spcAft>
              <a:buFont typeface="Wingdings" panose="05000000000000000000" pitchFamily="2" charset="2"/>
              <a:buChar char="§"/>
            </a:pPr>
            <a:r>
              <a:rPr lang="en-US" sz="2400" dirty="0">
                <a:solidFill>
                  <a:prstClr val="black">
                    <a:lumMod val="75000"/>
                    <a:lumOff val="25000"/>
                  </a:prstClr>
                </a:solidFill>
                <a:latin typeface="Times New Roman" panose="02020603050405020304" pitchFamily="18" charset="0"/>
                <a:cs typeface="Times New Roman" panose="02020603050405020304" pitchFamily="18" charset="0"/>
              </a:rPr>
              <a:t>When the integrities of these images demand veriﬁcation, </a:t>
            </a:r>
            <a:r>
              <a:rPr lang="en-US" sz="2400" dirty="0">
                <a:solidFill>
                  <a:srgbClr val="FF0000"/>
                </a:solidFill>
                <a:latin typeface="Times New Roman" panose="02020603050405020304" pitchFamily="18" charset="0"/>
                <a:cs typeface="Times New Roman" panose="02020603050405020304" pitchFamily="18" charset="0"/>
              </a:rPr>
              <a:t>watermark extraction procedures</a:t>
            </a:r>
            <a:r>
              <a:rPr lang="en-US" sz="2400" dirty="0">
                <a:solidFill>
                  <a:prstClr val="black">
                    <a:lumMod val="75000"/>
                    <a:lumOff val="25000"/>
                  </a:prstClr>
                </a:solidFill>
                <a:latin typeface="Times New Roman" panose="02020603050405020304" pitchFamily="18" charset="0"/>
                <a:cs typeface="Times New Roman" panose="02020603050405020304" pitchFamily="18" charset="0"/>
              </a:rPr>
              <a:t> are performed and </a:t>
            </a:r>
            <a:r>
              <a:rPr lang="en-US" sz="2400" dirty="0">
                <a:solidFill>
                  <a:srgbClr val="FF0000"/>
                </a:solidFill>
                <a:latin typeface="Times New Roman" panose="02020603050405020304" pitchFamily="18" charset="0"/>
                <a:cs typeface="Times New Roman" panose="02020603050405020304" pitchFamily="18" charset="0"/>
              </a:rPr>
              <a:t>the extracted watermarks are compared to the original watermark to detect forgeries</a:t>
            </a:r>
            <a:r>
              <a:rPr lang="en-US" sz="2400" dirty="0">
                <a:solidFill>
                  <a:prstClr val="black">
                    <a:lumMod val="75000"/>
                    <a:lumOff val="25000"/>
                  </a:prstClr>
                </a:solidFill>
                <a:latin typeface="Times New Roman" panose="02020603050405020304" pitchFamily="18" charset="0"/>
                <a:cs typeface="Times New Roman" panose="02020603050405020304" pitchFamily="18" charset="0"/>
              </a:rPr>
              <a:t>. </a:t>
            </a:r>
          </a:p>
          <a:p>
            <a:pPr marL="342900" indent="-342900" algn="just">
              <a:spcAft>
                <a:spcPts val="600"/>
              </a:spcAft>
              <a:buFont typeface="Wingdings" panose="05000000000000000000" pitchFamily="2" charset="2"/>
              <a:buChar char="§"/>
            </a:pPr>
            <a:endParaRPr lang="en-US" sz="2400" dirty="0">
              <a:solidFill>
                <a:prstClr val="black">
                  <a:lumMod val="75000"/>
                  <a:lumOff val="25000"/>
                </a:prstClr>
              </a:solidFill>
              <a:latin typeface="Times New Roman" panose="02020603050405020304" pitchFamily="18" charset="0"/>
              <a:cs typeface="Times New Roman" panose="02020603050405020304" pitchFamily="18" charset="0"/>
            </a:endParaRPr>
          </a:p>
          <a:p>
            <a:pPr marL="342900" indent="-342900" algn="just">
              <a:spcAft>
                <a:spcPts val="600"/>
              </a:spcAft>
              <a:buFont typeface="Wingdings" panose="05000000000000000000" pitchFamily="2" charset="2"/>
              <a:buChar char="§"/>
            </a:pPr>
            <a:r>
              <a:rPr lang="en-US" sz="2400" dirty="0">
                <a:solidFill>
                  <a:prstClr val="black">
                    <a:lumMod val="75000"/>
                    <a:lumOff val="25000"/>
                  </a:prstClr>
                </a:solidFill>
                <a:latin typeface="Times New Roman" panose="02020603050405020304" pitchFamily="18" charset="0"/>
                <a:cs typeface="Times New Roman" panose="02020603050405020304" pitchFamily="18" charset="0"/>
              </a:rPr>
              <a:t>Since the active techniques require the watermark to be embedded prior to detection, the applications, in practice, are limited</a:t>
            </a:r>
            <a:r>
              <a:rPr lang="en-US" sz="2400" dirty="0" smtClean="0">
                <a:solidFill>
                  <a:prstClr val="black">
                    <a:lumMod val="75000"/>
                    <a:lumOff val="25000"/>
                  </a:prstClr>
                </a:solidFill>
                <a:latin typeface="Times New Roman" panose="02020603050405020304" pitchFamily="18" charset="0"/>
                <a:cs typeface="Times New Roman" panose="02020603050405020304" pitchFamily="18" charset="0"/>
              </a:rPr>
              <a:t>.</a:t>
            </a:r>
            <a:endParaRPr lang="en-IN" sz="2400" dirty="0">
              <a:solidFill>
                <a:prstClr val="black">
                  <a:lumMod val="75000"/>
                  <a:lumOff val="25000"/>
                </a:prst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2AE17D6F-86E6-47C2-8DBD-C7DE1FC76B33}"/>
              </a:ext>
            </a:extLst>
          </p:cNvPr>
          <p:cNvSpPr txBox="1"/>
          <p:nvPr/>
        </p:nvSpPr>
        <p:spPr>
          <a:xfrm>
            <a:off x="10559588" y="768264"/>
            <a:ext cx="1167618" cy="520505"/>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2400" dirty="0">
                <a:solidFill>
                  <a:prstClr val="black">
                    <a:lumMod val="75000"/>
                    <a:lumOff val="25000"/>
                  </a:prstClr>
                </a:solidFill>
                <a:latin typeface="Times New Roman" panose="02020603050405020304" pitchFamily="18" charset="0"/>
                <a:cs typeface="Times New Roman" panose="02020603050405020304" pitchFamily="18" charset="0"/>
              </a:rPr>
              <a:t>9</a:t>
            </a:r>
          </a:p>
        </p:txBody>
      </p:sp>
    </p:spTree>
    <p:extLst>
      <p:ext uri="{BB962C8B-B14F-4D97-AF65-F5344CB8AC3E}">
        <p14:creationId xmlns:p14="http://schemas.microsoft.com/office/powerpoint/2010/main" val="1249102131"/>
      </p:ext>
    </p:extLst>
  </p:cSld>
  <p:clrMapOvr>
    <a:masterClrMapping/>
  </p:clrMapOvr>
  <p:transition spd="slow">
    <p:randomBar dir="vert"/>
  </p:transition>
</p:sld>
</file>

<file path=ppt/theme/theme1.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Bring your presentations to life with 3DTF16411177 (3).potx" id="{9E27ADA6-EA10-4822-B3C1-6E8D86D7E392}" vid="{8B3BFCA4-8458-4DFE-B504-FC98F0D59E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Bring your presentations to life with 3D(2)</Template>
  <TotalTime>0</TotalTime>
  <Words>1209</Words>
  <Application>Microsoft Office PowerPoint</Application>
  <PresentationFormat>Widescreen</PresentationFormat>
  <Paragraphs>146</Paragraphs>
  <Slides>29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Segoe UI</vt:lpstr>
      <vt:lpstr>Segoe UI Light</vt:lpstr>
      <vt:lpstr>Times New Roman</vt:lpstr>
      <vt:lpstr>Wingdings</vt:lpstr>
      <vt:lpstr>Get Started with 3D</vt:lpstr>
      <vt:lpstr>Fake Colorized Image Detection </vt:lpstr>
      <vt:lpstr>CONTENTS</vt:lpstr>
      <vt:lpstr>1. INTRODUCTION</vt:lpstr>
      <vt:lpstr>PowerPoint Presentation</vt:lpstr>
      <vt:lpstr>PowerPoint Presentation</vt:lpstr>
      <vt:lpstr>PowerPoint Presentation</vt:lpstr>
      <vt:lpstr>2. PROBLEM STATEMENT</vt:lpstr>
      <vt:lpstr>PowerPoint Presentation</vt:lpstr>
      <vt:lpstr>PowerPoint Presentation</vt:lpstr>
      <vt:lpstr>PowerPoint Presentation</vt:lpstr>
      <vt:lpstr>PowerPoint Presentation</vt:lpstr>
      <vt:lpstr>3. OBJECTIVES</vt:lpstr>
      <vt:lpstr>REVIEW OF FORGERY DETECTION</vt:lpstr>
      <vt:lpstr>COPY-MOVE DETECTION</vt:lpstr>
      <vt:lpstr>SPLICING DETECTION</vt:lpstr>
      <vt:lpstr>SUMMARY OF THE EXISTING FAKE IMAGE  DETECTIONAPPROACHES </vt:lpstr>
      <vt:lpstr>5. METHODOLOGY</vt:lpstr>
      <vt:lpstr>PowerPoint Presentation</vt:lpstr>
      <vt:lpstr>PowerPoint Presentation</vt:lpstr>
      <vt:lpstr>PowerPoint Presentation</vt:lpstr>
      <vt:lpstr>PowerPoint Presentation</vt:lpstr>
      <vt:lpstr>ALGORITHM 1 -  FCID-HIST</vt:lpstr>
      <vt:lpstr>ALGORITHM 2 – FCID-FE</vt:lpstr>
      <vt:lpstr>6. RESULTS</vt:lpstr>
      <vt:lpstr>PowerPoint Presentation</vt:lpstr>
      <vt:lpstr>8. CONCLUSION</vt:lpstr>
      <vt:lpstr>9. FUTURE STUDIES</vt:lpstr>
      <vt:lpstr>10. 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2019-08-24T04:53:41Z</dcterms:created>
  <dcterms:modified xsi:type="dcterms:W3CDTF">2020-04-26T04:54:07Z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dduffy@microsoft.com</vt:lpwstr>
  </property>
  <property fmtid="{D5CDD505-2E9C-101B-9397-08002B2CF9AE}" pid="5" name="MSIP_Label_f42aa342-8706-4288-bd11-ebb85995028c_SetDate">
    <vt:lpwstr>2019-01-09T22:41:38.8954231Z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